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7" r:id="rId1"/>
  </p:sldMasterIdLst>
  <p:notesMasterIdLst>
    <p:notesMasterId r:id="rId50"/>
  </p:notesMasterIdLst>
  <p:sldIdLst>
    <p:sldId id="268" r:id="rId2"/>
    <p:sldId id="269" r:id="rId3"/>
    <p:sldId id="270" r:id="rId4"/>
    <p:sldId id="271" r:id="rId5"/>
    <p:sldId id="272" r:id="rId6"/>
    <p:sldId id="273" r:id="rId7"/>
    <p:sldId id="274" r:id="rId8"/>
    <p:sldId id="300" r:id="rId9"/>
    <p:sldId id="275" r:id="rId10"/>
    <p:sldId id="276" r:id="rId11"/>
    <p:sldId id="277" r:id="rId12"/>
    <p:sldId id="278" r:id="rId13"/>
    <p:sldId id="279" r:id="rId14"/>
    <p:sldId id="280" r:id="rId15"/>
    <p:sldId id="282" r:id="rId16"/>
    <p:sldId id="281" r:id="rId17"/>
    <p:sldId id="283" r:id="rId18"/>
    <p:sldId id="285" r:id="rId19"/>
    <p:sldId id="284" r:id="rId20"/>
    <p:sldId id="286" r:id="rId21"/>
    <p:sldId id="302" r:id="rId22"/>
    <p:sldId id="287" r:id="rId23"/>
    <p:sldId id="288" r:id="rId24"/>
    <p:sldId id="289" r:id="rId25"/>
    <p:sldId id="290" r:id="rId26"/>
    <p:sldId id="291" r:id="rId27"/>
    <p:sldId id="292" r:id="rId28"/>
    <p:sldId id="293" r:id="rId29"/>
    <p:sldId id="303" r:id="rId30"/>
    <p:sldId id="256" r:id="rId31"/>
    <p:sldId id="257" r:id="rId32"/>
    <p:sldId id="294" r:id="rId33"/>
    <p:sldId id="258" r:id="rId34"/>
    <p:sldId id="259" r:id="rId35"/>
    <p:sldId id="263" r:id="rId36"/>
    <p:sldId id="260" r:id="rId37"/>
    <p:sldId id="261" r:id="rId38"/>
    <p:sldId id="264" r:id="rId39"/>
    <p:sldId id="265" r:id="rId40"/>
    <p:sldId id="266" r:id="rId41"/>
    <p:sldId id="267" r:id="rId42"/>
    <p:sldId id="304" r:id="rId43"/>
    <p:sldId id="305" r:id="rId44"/>
    <p:sldId id="295" r:id="rId45"/>
    <p:sldId id="296" r:id="rId46"/>
    <p:sldId id="297" r:id="rId47"/>
    <p:sldId id="299" r:id="rId48"/>
    <p:sldId id="298" r:id="rId49"/>
  </p:sldIdLst>
  <p:sldSz cx="9144000" cy="6858000" type="screen4x3"/>
  <p:notesSz cx="6858000" cy="9144000"/>
  <p:defaultTextStyle>
    <a:defPPr>
      <a:defRPr lang="el-GR"/>
    </a:defPPr>
    <a:lvl1pPr algn="l" rtl="0" fontAlgn="base">
      <a:spcBef>
        <a:spcPct val="0"/>
      </a:spcBef>
      <a:spcAft>
        <a:spcPct val="0"/>
      </a:spcAft>
      <a:defRPr sz="1600" kern="1200">
        <a:solidFill>
          <a:schemeClr val="tx1"/>
        </a:solidFill>
        <a:latin typeface="Verdana" pitchFamily="34" charset="0"/>
        <a:ea typeface="+mn-ea"/>
        <a:cs typeface="+mn-cs"/>
      </a:defRPr>
    </a:lvl1pPr>
    <a:lvl2pPr marL="457200" algn="l" rtl="0" fontAlgn="base">
      <a:spcBef>
        <a:spcPct val="0"/>
      </a:spcBef>
      <a:spcAft>
        <a:spcPct val="0"/>
      </a:spcAft>
      <a:defRPr sz="1600" kern="1200">
        <a:solidFill>
          <a:schemeClr val="tx1"/>
        </a:solidFill>
        <a:latin typeface="Verdana" pitchFamily="34" charset="0"/>
        <a:ea typeface="+mn-ea"/>
        <a:cs typeface="+mn-cs"/>
      </a:defRPr>
    </a:lvl2pPr>
    <a:lvl3pPr marL="914400" algn="l" rtl="0" fontAlgn="base">
      <a:spcBef>
        <a:spcPct val="0"/>
      </a:spcBef>
      <a:spcAft>
        <a:spcPct val="0"/>
      </a:spcAft>
      <a:defRPr sz="1600" kern="1200">
        <a:solidFill>
          <a:schemeClr val="tx1"/>
        </a:solidFill>
        <a:latin typeface="Verdana" pitchFamily="34" charset="0"/>
        <a:ea typeface="+mn-ea"/>
        <a:cs typeface="+mn-cs"/>
      </a:defRPr>
    </a:lvl3pPr>
    <a:lvl4pPr marL="1371600" algn="l" rtl="0" fontAlgn="base">
      <a:spcBef>
        <a:spcPct val="0"/>
      </a:spcBef>
      <a:spcAft>
        <a:spcPct val="0"/>
      </a:spcAft>
      <a:defRPr sz="1600" kern="1200">
        <a:solidFill>
          <a:schemeClr val="tx1"/>
        </a:solidFill>
        <a:latin typeface="Verdana" pitchFamily="34" charset="0"/>
        <a:ea typeface="+mn-ea"/>
        <a:cs typeface="+mn-cs"/>
      </a:defRPr>
    </a:lvl4pPr>
    <a:lvl5pPr marL="1828800" algn="l" rtl="0" fontAlgn="base">
      <a:spcBef>
        <a:spcPct val="0"/>
      </a:spcBef>
      <a:spcAft>
        <a:spcPct val="0"/>
      </a:spcAft>
      <a:defRPr sz="1600" kern="1200">
        <a:solidFill>
          <a:schemeClr val="tx1"/>
        </a:solidFill>
        <a:latin typeface="Verdana" pitchFamily="34" charset="0"/>
        <a:ea typeface="+mn-ea"/>
        <a:cs typeface="+mn-cs"/>
      </a:defRPr>
    </a:lvl5pPr>
    <a:lvl6pPr marL="2286000" algn="l" defTabSz="914400" rtl="0" eaLnBrk="1" latinLnBrk="0" hangingPunct="1">
      <a:defRPr sz="1600" kern="1200">
        <a:solidFill>
          <a:schemeClr val="tx1"/>
        </a:solidFill>
        <a:latin typeface="Verdana" pitchFamily="34" charset="0"/>
        <a:ea typeface="+mn-ea"/>
        <a:cs typeface="+mn-cs"/>
      </a:defRPr>
    </a:lvl6pPr>
    <a:lvl7pPr marL="2743200" algn="l" defTabSz="914400" rtl="0" eaLnBrk="1" latinLnBrk="0" hangingPunct="1">
      <a:defRPr sz="1600" kern="1200">
        <a:solidFill>
          <a:schemeClr val="tx1"/>
        </a:solidFill>
        <a:latin typeface="Verdana" pitchFamily="34" charset="0"/>
        <a:ea typeface="+mn-ea"/>
        <a:cs typeface="+mn-cs"/>
      </a:defRPr>
    </a:lvl7pPr>
    <a:lvl8pPr marL="3200400" algn="l" defTabSz="914400" rtl="0" eaLnBrk="1" latinLnBrk="0" hangingPunct="1">
      <a:defRPr sz="1600" kern="1200">
        <a:solidFill>
          <a:schemeClr val="tx1"/>
        </a:solidFill>
        <a:latin typeface="Verdana" pitchFamily="34" charset="0"/>
        <a:ea typeface="+mn-ea"/>
        <a:cs typeface="+mn-cs"/>
      </a:defRPr>
    </a:lvl8pPr>
    <a:lvl9pPr marL="3657600" algn="l" defTabSz="914400" rtl="0" eaLnBrk="1" latinLnBrk="0" hangingPunct="1">
      <a:defRPr sz="1600" kern="1200">
        <a:solidFill>
          <a:schemeClr val="tx1"/>
        </a:solidFill>
        <a:latin typeface="Verdan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66"/>
    <a:srgbClr val="660066"/>
    <a:srgbClr val="800000"/>
    <a:srgbClr val="003300"/>
    <a:srgbClr val="CC00CC"/>
    <a:srgbClr val="0000FF"/>
    <a:srgbClr val="0066FF"/>
    <a:srgbClr val="00FF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9" d="100"/>
          <a:sy n="69" d="100"/>
        </p:scale>
        <p:origin x="-546" y="-56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6B0978C7-AD19-401A-831A-087AD13213AE}" type="datetimeFigureOut">
              <a:rPr lang="el-GR"/>
              <a:pPr>
                <a:defRPr/>
              </a:pPr>
              <a:t>15/3/2012</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l-GR" noProof="0" smtClean="0"/>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7D22F087-6576-4627-9992-2B571848C507}" type="slidenum">
              <a:rPr lang="el-GR"/>
              <a:pPr>
                <a:defRPr/>
              </a:pPr>
              <a:t>‹#›</a:t>
            </a:fld>
            <a:endParaRPr lang="el-G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53251"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l-GR" smtClean="0"/>
          </a:p>
        </p:txBody>
      </p:sp>
      <p:sp>
        <p:nvSpPr>
          <p:cNvPr id="53252" name="3 - Θέση αριθμού διαφάνειας"/>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E56EEF9-F1CA-4EF0-808A-66F7104B06D3}" type="slidenum">
              <a:rPr lang="el-GR" smtClean="0"/>
              <a:pPr/>
              <a:t>1</a:t>
            </a:fld>
            <a:endParaRPr lang="el-G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54275"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l-GR" smtClean="0"/>
          </a:p>
        </p:txBody>
      </p:sp>
      <p:sp>
        <p:nvSpPr>
          <p:cNvPr id="54276" name="3 - Θέση αριθμού διαφάνειας"/>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CC3315E-A12C-4997-84A0-C6291D230889}" type="slidenum">
              <a:rPr lang="el-GR" smtClean="0"/>
              <a:pPr/>
              <a:t>8</a:t>
            </a:fld>
            <a:endParaRPr lang="el-GR"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55299"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l-GR" smtClean="0"/>
          </a:p>
        </p:txBody>
      </p:sp>
      <p:sp>
        <p:nvSpPr>
          <p:cNvPr id="55300" name="3 - Θέση αριθμού διαφάνειας"/>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767DF1E-42C7-47BA-942A-4AD6EE5E2628}" type="slidenum">
              <a:rPr lang="el-GR" smtClean="0"/>
              <a:pPr/>
              <a:t>22</a:t>
            </a:fld>
            <a:endParaRPr lang="el-GR"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56323"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l-GR" sz="1100" smtClean="0"/>
          </a:p>
        </p:txBody>
      </p:sp>
      <p:sp>
        <p:nvSpPr>
          <p:cNvPr id="56324" name="3 - Θέση αριθμού διαφάνειας"/>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BB8E613-C8DE-40BB-A429-EE91C86D60E7}" type="slidenum">
              <a:rPr lang="el-GR" smtClean="0"/>
              <a:pPr/>
              <a:t>29</a:t>
            </a:fld>
            <a:endParaRPr lang="el-GR"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57347"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l-GR" smtClean="0"/>
          </a:p>
        </p:txBody>
      </p:sp>
      <p:sp>
        <p:nvSpPr>
          <p:cNvPr id="57348" name="3 - Θέση αριθμού διαφάνειας"/>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26DE16B-C398-4FF0-AEE5-8E2C9FE16455}" type="slidenum">
              <a:rPr lang="el-GR" smtClean="0"/>
              <a:pPr/>
              <a:t>43</a:t>
            </a:fld>
            <a:endParaRPr lang="el-GR"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grpSp>
        <p:nvGrpSpPr>
          <p:cNvPr id="4" name="Group 2"/>
          <p:cNvGrpSpPr>
            <a:grpSpLocks/>
          </p:cNvGrpSpPr>
          <p:nvPr/>
        </p:nvGrpSpPr>
        <p:grpSpPr bwMode="auto">
          <a:xfrm>
            <a:off x="-3222625" y="304800"/>
            <a:ext cx="11909425" cy="4724400"/>
            <a:chOff x="-2030" y="192"/>
            <a:chExt cx="7502" cy="2976"/>
          </a:xfrm>
        </p:grpSpPr>
        <p:sp>
          <p:nvSpPr>
            <p:cNvPr id="5" name="Line 3"/>
            <p:cNvSpPr>
              <a:spLocks noChangeShapeType="1"/>
            </p:cNvSpPr>
            <p:nvPr/>
          </p:nvSpPr>
          <p:spPr bwMode="auto">
            <a:xfrm>
              <a:off x="912" y="1584"/>
              <a:ext cx="4560" cy="0"/>
            </a:xfrm>
            <a:prstGeom prst="line">
              <a:avLst/>
            </a:prstGeom>
            <a:noFill/>
            <a:ln w="12700">
              <a:solidFill>
                <a:schemeClr val="tx1"/>
              </a:solidFill>
              <a:round/>
              <a:headEnd/>
              <a:tailEnd/>
            </a:ln>
            <a:effectLst/>
          </p:spPr>
          <p:txBody>
            <a:bodyPr/>
            <a:lstStyle/>
            <a:p>
              <a:pPr>
                <a:defRPr/>
              </a:pPr>
              <a:endParaRPr lang="el-GR"/>
            </a:p>
          </p:txBody>
        </p:sp>
        <p:sp>
          <p:nvSpPr>
            <p:cNvPr id="6" name="AutoShape 4"/>
            <p:cNvSpPr>
              <a:spLocks noChangeArrowheads="1"/>
            </p:cNvSpPr>
            <p:nvPr/>
          </p:nvSpPr>
          <p:spPr bwMode="auto">
            <a:xfrm>
              <a:off x="-1584" y="864"/>
              <a:ext cx="2304" cy="2304"/>
            </a:xfrm>
            <a:custGeom>
              <a:avLst/>
              <a:gdLst>
                <a:gd name="G0" fmla="+- 12083 0 0"/>
                <a:gd name="G1" fmla="+- -32000 0 0"/>
                <a:gd name="G2" fmla="+- 32000 0 0"/>
                <a:gd name="T0" fmla="*/ 32000 32000  1"/>
                <a:gd name="T1" fmla="*/ G0 G0  1"/>
                <a:gd name="T2" fmla="+- 0 T0 T1"/>
                <a:gd name="T3" fmla="sqrt T2"/>
                <a:gd name="G3" fmla="*/ 32000 T3 32000"/>
                <a:gd name="T4" fmla="*/ 32000 32000  1"/>
                <a:gd name="T5" fmla="*/ G1 G1  1"/>
                <a:gd name="T6" fmla="+- 0 T4 T5"/>
                <a:gd name="T7" fmla="sqrt T6"/>
                <a:gd name="G4" fmla="*/ 32000 T7 32000"/>
                <a:gd name="T8" fmla="*/ 32000 32000  1"/>
                <a:gd name="T9" fmla="*/ G2 G2  1"/>
                <a:gd name="T10" fmla="+- 0 T8 T9"/>
                <a:gd name="T11" fmla="sqrt T10"/>
                <a:gd name="G5" fmla="*/ 32000 T11 32000"/>
                <a:gd name="G6" fmla="+- 0 0 G3"/>
                <a:gd name="G7" fmla="+- 0 0 G4"/>
                <a:gd name="G8" fmla="+- 0 0 G5"/>
                <a:gd name="G9" fmla="+- 0 G4 G0"/>
                <a:gd name="G10" fmla="?: G9 G4 G0"/>
                <a:gd name="G11" fmla="?: G9 G1 G6"/>
                <a:gd name="G12" fmla="+- 0 G5 G0"/>
                <a:gd name="G13" fmla="?: G12 G5 G0"/>
                <a:gd name="G14" fmla="?: G12 G2 G3"/>
                <a:gd name="G15" fmla="+- G11 0 1"/>
                <a:gd name="G16" fmla="+- G14 1 0"/>
                <a:gd name="G17" fmla="+- 0 G14 G3"/>
                <a:gd name="G18" fmla="?: G17 G8 G13"/>
                <a:gd name="G19" fmla="?: G17 G0 G13"/>
                <a:gd name="G20" fmla="?: G17 G3 G16"/>
                <a:gd name="G21" fmla="+- 0 G6 G11"/>
                <a:gd name="G22" fmla="?: G21 G7 G10"/>
                <a:gd name="G23" fmla="?: G21 G0 G10"/>
                <a:gd name="G24" fmla="?: G21 G6 G15"/>
                <a:gd name="G25" fmla="min G10 G13"/>
                <a:gd name="G26" fmla="max G8 G7"/>
                <a:gd name="G27" fmla="max G26 G0"/>
                <a:gd name="T12" fmla="+- 0 G27 -32000"/>
                <a:gd name="T13" fmla="*/ T12 w 64000"/>
                <a:gd name="T14" fmla="+- 0 G11 -32000"/>
                <a:gd name="T15" fmla="*/ G11 h 64000"/>
                <a:gd name="T16" fmla="+- 0 G25 -32000"/>
                <a:gd name="T17" fmla="*/ T16 w 64000"/>
                <a:gd name="T18" fmla="+- 0 G14 -32000"/>
                <a:gd name="T19" fmla="*/ G14 h 64000"/>
              </a:gdLst>
              <a:ahLst/>
              <a:cxnLst>
                <a:cxn ang="0">
                  <a:pos x="44083" y="2368"/>
                </a:cxn>
                <a:cxn ang="0">
                  <a:pos x="64000" y="32000"/>
                </a:cxn>
                <a:cxn ang="0">
                  <a:pos x="44083" y="61631"/>
                </a:cxn>
                <a:cxn ang="0">
                  <a:pos x="44083" y="61631"/>
                </a:cxn>
                <a:cxn ang="0">
                  <a:pos x="44082" y="61631"/>
                </a:cxn>
                <a:cxn ang="0">
                  <a:pos x="44083" y="61632"/>
                </a:cxn>
                <a:cxn ang="0">
                  <a:pos x="44083" y="2368"/>
                </a:cxn>
                <a:cxn ang="0">
                  <a:pos x="44082" y="2368"/>
                </a:cxn>
                <a:cxn ang="0">
                  <a:pos x="44083" y="2368"/>
                </a:cxn>
              </a:cxnLst>
              <a:rect l="T13" t="T15" r="T17" b="T19"/>
              <a:pathLst>
                <a:path w="64000" h="64000">
                  <a:moveTo>
                    <a:pt x="44083" y="2368"/>
                  </a:moveTo>
                  <a:cubicBezTo>
                    <a:pt x="56127" y="7280"/>
                    <a:pt x="64000" y="18993"/>
                    <a:pt x="64000" y="32000"/>
                  </a:cubicBezTo>
                  <a:cubicBezTo>
                    <a:pt x="64000" y="45006"/>
                    <a:pt x="56127" y="56719"/>
                    <a:pt x="44083" y="61631"/>
                  </a:cubicBezTo>
                  <a:cubicBezTo>
                    <a:pt x="44082" y="61631"/>
                    <a:pt x="44082" y="61631"/>
                    <a:pt x="44082" y="61631"/>
                  </a:cubicBezTo>
                  <a:lnTo>
                    <a:pt x="44083" y="61632"/>
                  </a:lnTo>
                  <a:lnTo>
                    <a:pt x="44083" y="2368"/>
                  </a:lnTo>
                  <a:lnTo>
                    <a:pt x="44082" y="2368"/>
                  </a:lnTo>
                  <a:cubicBezTo>
                    <a:pt x="44082" y="2368"/>
                    <a:pt x="44082" y="2368"/>
                    <a:pt x="44083" y="2368"/>
                  </a:cubicBezTo>
                  <a:close/>
                </a:path>
              </a:pathLst>
            </a:custGeom>
            <a:solidFill>
              <a:schemeClr val="accent2"/>
            </a:solidFill>
            <a:ln w="9525">
              <a:noFill/>
              <a:miter lim="800000"/>
              <a:headEnd/>
              <a:tailEnd/>
            </a:ln>
          </p:spPr>
          <p:txBody>
            <a:bodyPr/>
            <a:lstStyle/>
            <a:p>
              <a:pPr>
                <a:defRPr/>
              </a:pPr>
              <a:endParaRPr lang="el-GR" sz="2400">
                <a:latin typeface="Times New Roman" pitchFamily="18" charset="0"/>
              </a:endParaRPr>
            </a:p>
          </p:txBody>
        </p:sp>
        <p:sp>
          <p:nvSpPr>
            <p:cNvPr id="7" name="AutoShape 5"/>
            <p:cNvSpPr>
              <a:spLocks noChangeArrowheads="1"/>
            </p:cNvSpPr>
            <p:nvPr/>
          </p:nvSpPr>
          <p:spPr bwMode="auto">
            <a:xfrm>
              <a:off x="-2030" y="192"/>
              <a:ext cx="2544" cy="2544"/>
            </a:xfrm>
            <a:custGeom>
              <a:avLst/>
              <a:gdLst>
                <a:gd name="G0" fmla="+- 18994 0 0"/>
                <a:gd name="G1" fmla="+- -30013 0 0"/>
                <a:gd name="G2" fmla="+- 32000 0 0"/>
                <a:gd name="T0" fmla="*/ 32000 32000  1"/>
                <a:gd name="T1" fmla="*/ G0 G0  1"/>
                <a:gd name="T2" fmla="+- 0 T0 T1"/>
                <a:gd name="T3" fmla="sqrt T2"/>
                <a:gd name="G3" fmla="*/ 32000 T3 32000"/>
                <a:gd name="T4" fmla="*/ 32000 32000  1"/>
                <a:gd name="T5" fmla="*/ G1 G1  1"/>
                <a:gd name="T6" fmla="+- 0 T4 T5"/>
                <a:gd name="T7" fmla="sqrt T6"/>
                <a:gd name="G4" fmla="*/ 32000 T7 32000"/>
                <a:gd name="T8" fmla="*/ 32000 32000  1"/>
                <a:gd name="T9" fmla="*/ G2 G2  1"/>
                <a:gd name="T10" fmla="+- 0 T8 T9"/>
                <a:gd name="T11" fmla="sqrt T10"/>
                <a:gd name="G5" fmla="*/ 32000 T11 32000"/>
                <a:gd name="G6" fmla="+- 0 0 G3"/>
                <a:gd name="G7" fmla="+- 0 0 G4"/>
                <a:gd name="G8" fmla="+- 0 0 G5"/>
                <a:gd name="G9" fmla="+- 0 G4 G0"/>
                <a:gd name="G10" fmla="?: G9 G4 G0"/>
                <a:gd name="G11" fmla="?: G9 G1 G6"/>
                <a:gd name="G12" fmla="+- 0 G5 G0"/>
                <a:gd name="G13" fmla="?: G12 G5 G0"/>
                <a:gd name="G14" fmla="?: G12 G2 G3"/>
                <a:gd name="G15" fmla="+- G11 0 1"/>
                <a:gd name="G16" fmla="+- G14 1 0"/>
                <a:gd name="G17" fmla="+- 0 G14 G3"/>
                <a:gd name="G18" fmla="?: G17 G8 G13"/>
                <a:gd name="G19" fmla="?: G17 G0 G13"/>
                <a:gd name="G20" fmla="?: G17 G3 G16"/>
                <a:gd name="G21" fmla="+- 0 G6 G11"/>
                <a:gd name="G22" fmla="?: G21 G7 G10"/>
                <a:gd name="G23" fmla="?: G21 G0 G10"/>
                <a:gd name="G24" fmla="?: G21 G6 G15"/>
                <a:gd name="G25" fmla="min G10 G13"/>
                <a:gd name="G26" fmla="max G8 G7"/>
                <a:gd name="G27" fmla="max G26 G0"/>
                <a:gd name="T12" fmla="+- 0 G27 -32000"/>
                <a:gd name="T13" fmla="*/ T12 w 64000"/>
                <a:gd name="T14" fmla="+- 0 G11 -32000"/>
                <a:gd name="T15" fmla="*/ G11 h 64000"/>
                <a:gd name="T16" fmla="+- 0 G25 -32000"/>
                <a:gd name="T17" fmla="*/ T16 w 64000"/>
                <a:gd name="T18" fmla="+- 0 G14 -32000"/>
                <a:gd name="T19" fmla="*/ G14 h 64000"/>
              </a:gdLst>
              <a:ahLst/>
              <a:cxnLst>
                <a:cxn ang="0">
                  <a:pos x="50994" y="6246"/>
                </a:cxn>
                <a:cxn ang="0">
                  <a:pos x="64000" y="32000"/>
                </a:cxn>
                <a:cxn ang="0">
                  <a:pos x="50994" y="57753"/>
                </a:cxn>
                <a:cxn ang="0">
                  <a:pos x="50994" y="57753"/>
                </a:cxn>
                <a:cxn ang="0">
                  <a:pos x="50993" y="57753"/>
                </a:cxn>
                <a:cxn ang="0">
                  <a:pos x="50994" y="57754"/>
                </a:cxn>
                <a:cxn ang="0">
                  <a:pos x="50994" y="6246"/>
                </a:cxn>
                <a:cxn ang="0">
                  <a:pos x="50993" y="6246"/>
                </a:cxn>
                <a:cxn ang="0">
                  <a:pos x="50994" y="6246"/>
                </a:cxn>
              </a:cxnLst>
              <a:rect l="T13" t="T15" r="T17" b="T19"/>
              <a:pathLst>
                <a:path w="64000" h="64000">
                  <a:moveTo>
                    <a:pt x="50994" y="6246"/>
                  </a:moveTo>
                  <a:cubicBezTo>
                    <a:pt x="59172" y="12279"/>
                    <a:pt x="64000" y="21837"/>
                    <a:pt x="64000" y="32000"/>
                  </a:cubicBezTo>
                  <a:cubicBezTo>
                    <a:pt x="64000" y="42162"/>
                    <a:pt x="59172" y="51720"/>
                    <a:pt x="50994" y="57753"/>
                  </a:cubicBezTo>
                  <a:cubicBezTo>
                    <a:pt x="50993" y="57753"/>
                    <a:pt x="50993" y="57753"/>
                    <a:pt x="50993" y="57753"/>
                  </a:cubicBezTo>
                  <a:lnTo>
                    <a:pt x="50994" y="57754"/>
                  </a:lnTo>
                  <a:lnTo>
                    <a:pt x="50994" y="6246"/>
                  </a:lnTo>
                  <a:lnTo>
                    <a:pt x="50993" y="6246"/>
                  </a:lnTo>
                  <a:cubicBezTo>
                    <a:pt x="50993" y="6246"/>
                    <a:pt x="50993" y="6246"/>
                    <a:pt x="50994" y="6246"/>
                  </a:cubicBezTo>
                  <a:close/>
                </a:path>
              </a:pathLst>
            </a:custGeom>
            <a:solidFill>
              <a:schemeClr val="hlink"/>
            </a:solidFill>
            <a:ln w="9525">
              <a:noFill/>
              <a:miter lim="800000"/>
              <a:headEnd/>
              <a:tailEnd/>
            </a:ln>
          </p:spPr>
          <p:txBody>
            <a:bodyPr/>
            <a:lstStyle/>
            <a:p>
              <a:pPr>
                <a:defRPr/>
              </a:pPr>
              <a:endParaRPr lang="el-GR" sz="1800">
                <a:latin typeface="Arial" charset="0"/>
              </a:endParaRPr>
            </a:p>
          </p:txBody>
        </p:sp>
      </p:grpSp>
      <p:sp>
        <p:nvSpPr>
          <p:cNvPr id="91142" name="Rectangle 6"/>
          <p:cNvSpPr>
            <a:spLocks noGrp="1" noChangeArrowheads="1"/>
          </p:cNvSpPr>
          <p:nvPr>
            <p:ph type="ctrTitle"/>
          </p:nvPr>
        </p:nvSpPr>
        <p:spPr>
          <a:xfrm>
            <a:off x="1443038" y="985838"/>
            <a:ext cx="7239000" cy="1444625"/>
          </a:xfrm>
        </p:spPr>
        <p:txBody>
          <a:bodyPr/>
          <a:lstStyle>
            <a:lvl1pPr>
              <a:defRPr sz="4000"/>
            </a:lvl1pPr>
          </a:lstStyle>
          <a:p>
            <a:r>
              <a:rPr lang="el-GR"/>
              <a:t>Κάντε κλικ για επεξεργασία του τίτλου</a:t>
            </a:r>
          </a:p>
        </p:txBody>
      </p:sp>
      <p:sp>
        <p:nvSpPr>
          <p:cNvPr id="91143" name="Rectangle 7"/>
          <p:cNvSpPr>
            <a:spLocks noGrp="1" noChangeArrowheads="1"/>
          </p:cNvSpPr>
          <p:nvPr>
            <p:ph type="subTitle" idx="1"/>
          </p:nvPr>
        </p:nvSpPr>
        <p:spPr>
          <a:xfrm>
            <a:off x="1443038" y="3427413"/>
            <a:ext cx="7239000" cy="1752600"/>
          </a:xfrm>
        </p:spPr>
        <p:txBody>
          <a:bodyPr/>
          <a:lstStyle>
            <a:lvl1pPr marL="0" indent="0">
              <a:buFont typeface="Wingdings" pitchFamily="2" charset="2"/>
              <a:buNone/>
              <a:defRPr/>
            </a:lvl1pPr>
          </a:lstStyle>
          <a:p>
            <a:r>
              <a:rPr lang="el-GR"/>
              <a:t>Κάντε κλικ για να επεξεργαστείτε τον υπότιτλο του υποδείγματος</a:t>
            </a:r>
          </a:p>
        </p:txBody>
      </p:sp>
      <p:sp>
        <p:nvSpPr>
          <p:cNvPr id="8" name="Rectangle 8"/>
          <p:cNvSpPr>
            <a:spLocks noGrp="1" noChangeArrowheads="1"/>
          </p:cNvSpPr>
          <p:nvPr>
            <p:ph type="dt" sz="half" idx="10"/>
          </p:nvPr>
        </p:nvSpPr>
        <p:spPr/>
        <p:txBody>
          <a:bodyPr/>
          <a:lstStyle>
            <a:lvl1pPr>
              <a:defRPr/>
            </a:lvl1pPr>
          </a:lstStyle>
          <a:p>
            <a:pPr>
              <a:defRPr/>
            </a:pPr>
            <a:endParaRPr lang="el-GR"/>
          </a:p>
        </p:txBody>
      </p:sp>
      <p:sp>
        <p:nvSpPr>
          <p:cNvPr id="9" name="Rectangle 9"/>
          <p:cNvSpPr>
            <a:spLocks noGrp="1" noChangeArrowheads="1"/>
          </p:cNvSpPr>
          <p:nvPr>
            <p:ph type="ftr" sz="quarter" idx="11"/>
          </p:nvPr>
        </p:nvSpPr>
        <p:spPr/>
        <p:txBody>
          <a:bodyPr/>
          <a:lstStyle>
            <a:lvl1pPr>
              <a:defRPr/>
            </a:lvl1pPr>
          </a:lstStyle>
          <a:p>
            <a:pPr>
              <a:defRPr/>
            </a:pPr>
            <a:endParaRPr lang="el-GR"/>
          </a:p>
        </p:txBody>
      </p:sp>
      <p:sp>
        <p:nvSpPr>
          <p:cNvPr id="10" name="Rectangle 10"/>
          <p:cNvSpPr>
            <a:spLocks noGrp="1" noChangeArrowheads="1"/>
          </p:cNvSpPr>
          <p:nvPr>
            <p:ph type="sldNum" sz="quarter" idx="12"/>
          </p:nvPr>
        </p:nvSpPr>
        <p:spPr/>
        <p:txBody>
          <a:bodyPr/>
          <a:lstStyle>
            <a:lvl1pPr>
              <a:defRPr/>
            </a:lvl1pPr>
          </a:lstStyle>
          <a:p>
            <a:pPr>
              <a:defRPr/>
            </a:pPr>
            <a:fld id="{DC7ADD80-A4A2-4659-9A5F-DF1D2A1E9CAB}" type="slidenum">
              <a:rPr lang="el-GR"/>
              <a:pPr>
                <a:defRPr/>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8"/>
          <p:cNvSpPr>
            <a:spLocks noGrp="1" noChangeArrowheads="1"/>
          </p:cNvSpPr>
          <p:nvPr>
            <p:ph type="dt" sz="half" idx="10"/>
          </p:nvPr>
        </p:nvSpPr>
        <p:spPr>
          <a:ln/>
        </p:spPr>
        <p:txBody>
          <a:bodyPr/>
          <a:lstStyle>
            <a:lvl1pPr>
              <a:defRPr/>
            </a:lvl1pPr>
          </a:lstStyle>
          <a:p>
            <a:pPr>
              <a:defRPr/>
            </a:pPr>
            <a:endParaRPr lang="el-GR"/>
          </a:p>
        </p:txBody>
      </p:sp>
      <p:sp>
        <p:nvSpPr>
          <p:cNvPr id="5" name="Rectangle 9"/>
          <p:cNvSpPr>
            <a:spLocks noGrp="1" noChangeArrowheads="1"/>
          </p:cNvSpPr>
          <p:nvPr>
            <p:ph type="ftr" sz="quarter" idx="11"/>
          </p:nvPr>
        </p:nvSpPr>
        <p:spPr>
          <a:ln/>
        </p:spPr>
        <p:txBody>
          <a:bodyPr/>
          <a:lstStyle>
            <a:lvl1pPr>
              <a:defRPr/>
            </a:lvl1pPr>
          </a:lstStyle>
          <a:p>
            <a:pPr>
              <a:defRPr/>
            </a:pPr>
            <a:endParaRPr lang="el-GR"/>
          </a:p>
        </p:txBody>
      </p:sp>
      <p:sp>
        <p:nvSpPr>
          <p:cNvPr id="6" name="Rectangle 10"/>
          <p:cNvSpPr>
            <a:spLocks noGrp="1" noChangeArrowheads="1"/>
          </p:cNvSpPr>
          <p:nvPr>
            <p:ph type="sldNum" sz="quarter" idx="12"/>
          </p:nvPr>
        </p:nvSpPr>
        <p:spPr>
          <a:ln/>
        </p:spPr>
        <p:txBody>
          <a:bodyPr/>
          <a:lstStyle>
            <a:lvl1pPr>
              <a:defRPr/>
            </a:lvl1pPr>
          </a:lstStyle>
          <a:p>
            <a:pPr>
              <a:defRPr/>
            </a:pPr>
            <a:fld id="{C67F27E7-0C78-4AC9-9218-B644F4698D8B}" type="slidenum">
              <a:rPr lang="el-GR"/>
              <a:pPr>
                <a:defRPr/>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856413" y="301625"/>
            <a:ext cx="1827212" cy="5640388"/>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1370013" y="301625"/>
            <a:ext cx="5334000" cy="5640388"/>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8"/>
          <p:cNvSpPr>
            <a:spLocks noGrp="1" noChangeArrowheads="1"/>
          </p:cNvSpPr>
          <p:nvPr>
            <p:ph type="dt" sz="half" idx="10"/>
          </p:nvPr>
        </p:nvSpPr>
        <p:spPr>
          <a:ln/>
        </p:spPr>
        <p:txBody>
          <a:bodyPr/>
          <a:lstStyle>
            <a:lvl1pPr>
              <a:defRPr/>
            </a:lvl1pPr>
          </a:lstStyle>
          <a:p>
            <a:pPr>
              <a:defRPr/>
            </a:pPr>
            <a:endParaRPr lang="el-GR"/>
          </a:p>
        </p:txBody>
      </p:sp>
      <p:sp>
        <p:nvSpPr>
          <p:cNvPr id="5" name="Rectangle 9"/>
          <p:cNvSpPr>
            <a:spLocks noGrp="1" noChangeArrowheads="1"/>
          </p:cNvSpPr>
          <p:nvPr>
            <p:ph type="ftr" sz="quarter" idx="11"/>
          </p:nvPr>
        </p:nvSpPr>
        <p:spPr>
          <a:ln/>
        </p:spPr>
        <p:txBody>
          <a:bodyPr/>
          <a:lstStyle>
            <a:lvl1pPr>
              <a:defRPr/>
            </a:lvl1pPr>
          </a:lstStyle>
          <a:p>
            <a:pPr>
              <a:defRPr/>
            </a:pPr>
            <a:endParaRPr lang="el-GR"/>
          </a:p>
        </p:txBody>
      </p:sp>
      <p:sp>
        <p:nvSpPr>
          <p:cNvPr id="6" name="Rectangle 10"/>
          <p:cNvSpPr>
            <a:spLocks noGrp="1" noChangeArrowheads="1"/>
          </p:cNvSpPr>
          <p:nvPr>
            <p:ph type="sldNum" sz="quarter" idx="12"/>
          </p:nvPr>
        </p:nvSpPr>
        <p:spPr>
          <a:ln/>
        </p:spPr>
        <p:txBody>
          <a:bodyPr/>
          <a:lstStyle>
            <a:lvl1pPr>
              <a:defRPr/>
            </a:lvl1pPr>
          </a:lstStyle>
          <a:p>
            <a:pPr>
              <a:defRPr/>
            </a:pPr>
            <a:fld id="{7AB4D0EB-1E7A-48BD-A678-AB3F875BA131}" type="slidenum">
              <a:rPr lang="el-GR"/>
              <a:pPr>
                <a:defRPr/>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8"/>
          <p:cNvSpPr>
            <a:spLocks noGrp="1" noChangeArrowheads="1"/>
          </p:cNvSpPr>
          <p:nvPr>
            <p:ph type="dt" sz="half" idx="10"/>
          </p:nvPr>
        </p:nvSpPr>
        <p:spPr>
          <a:ln/>
        </p:spPr>
        <p:txBody>
          <a:bodyPr/>
          <a:lstStyle>
            <a:lvl1pPr>
              <a:defRPr/>
            </a:lvl1pPr>
          </a:lstStyle>
          <a:p>
            <a:pPr>
              <a:defRPr/>
            </a:pPr>
            <a:endParaRPr lang="el-GR"/>
          </a:p>
        </p:txBody>
      </p:sp>
      <p:sp>
        <p:nvSpPr>
          <p:cNvPr id="5" name="Rectangle 9"/>
          <p:cNvSpPr>
            <a:spLocks noGrp="1" noChangeArrowheads="1"/>
          </p:cNvSpPr>
          <p:nvPr>
            <p:ph type="ftr" sz="quarter" idx="11"/>
          </p:nvPr>
        </p:nvSpPr>
        <p:spPr>
          <a:ln/>
        </p:spPr>
        <p:txBody>
          <a:bodyPr/>
          <a:lstStyle>
            <a:lvl1pPr>
              <a:defRPr/>
            </a:lvl1pPr>
          </a:lstStyle>
          <a:p>
            <a:pPr>
              <a:defRPr/>
            </a:pPr>
            <a:endParaRPr lang="el-GR"/>
          </a:p>
        </p:txBody>
      </p:sp>
      <p:sp>
        <p:nvSpPr>
          <p:cNvPr id="6" name="Rectangle 10"/>
          <p:cNvSpPr>
            <a:spLocks noGrp="1" noChangeArrowheads="1"/>
          </p:cNvSpPr>
          <p:nvPr>
            <p:ph type="sldNum" sz="quarter" idx="12"/>
          </p:nvPr>
        </p:nvSpPr>
        <p:spPr>
          <a:ln/>
        </p:spPr>
        <p:txBody>
          <a:bodyPr/>
          <a:lstStyle>
            <a:lvl1pPr>
              <a:defRPr/>
            </a:lvl1pPr>
          </a:lstStyle>
          <a:p>
            <a:pPr>
              <a:defRPr/>
            </a:pPr>
            <a:fld id="{BC1339C4-3797-4265-8D47-CB1C7D0CF4BE}" type="slidenum">
              <a:rPr lang="el-GR"/>
              <a:pPr>
                <a:defRPr/>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smtClean="0"/>
              <a:t>Kλικ για επεξεργασία των στυλ του υποδείγματος</a:t>
            </a:r>
          </a:p>
        </p:txBody>
      </p:sp>
      <p:sp>
        <p:nvSpPr>
          <p:cNvPr id="4" name="Rectangle 8"/>
          <p:cNvSpPr>
            <a:spLocks noGrp="1" noChangeArrowheads="1"/>
          </p:cNvSpPr>
          <p:nvPr>
            <p:ph type="dt" sz="half" idx="10"/>
          </p:nvPr>
        </p:nvSpPr>
        <p:spPr>
          <a:ln/>
        </p:spPr>
        <p:txBody>
          <a:bodyPr/>
          <a:lstStyle>
            <a:lvl1pPr>
              <a:defRPr/>
            </a:lvl1pPr>
          </a:lstStyle>
          <a:p>
            <a:pPr>
              <a:defRPr/>
            </a:pPr>
            <a:endParaRPr lang="el-GR"/>
          </a:p>
        </p:txBody>
      </p:sp>
      <p:sp>
        <p:nvSpPr>
          <p:cNvPr id="5" name="Rectangle 9"/>
          <p:cNvSpPr>
            <a:spLocks noGrp="1" noChangeArrowheads="1"/>
          </p:cNvSpPr>
          <p:nvPr>
            <p:ph type="ftr" sz="quarter" idx="11"/>
          </p:nvPr>
        </p:nvSpPr>
        <p:spPr>
          <a:ln/>
        </p:spPr>
        <p:txBody>
          <a:bodyPr/>
          <a:lstStyle>
            <a:lvl1pPr>
              <a:defRPr/>
            </a:lvl1pPr>
          </a:lstStyle>
          <a:p>
            <a:pPr>
              <a:defRPr/>
            </a:pPr>
            <a:endParaRPr lang="el-GR"/>
          </a:p>
        </p:txBody>
      </p:sp>
      <p:sp>
        <p:nvSpPr>
          <p:cNvPr id="6" name="Rectangle 10"/>
          <p:cNvSpPr>
            <a:spLocks noGrp="1" noChangeArrowheads="1"/>
          </p:cNvSpPr>
          <p:nvPr>
            <p:ph type="sldNum" sz="quarter" idx="12"/>
          </p:nvPr>
        </p:nvSpPr>
        <p:spPr>
          <a:ln/>
        </p:spPr>
        <p:txBody>
          <a:bodyPr/>
          <a:lstStyle>
            <a:lvl1pPr>
              <a:defRPr/>
            </a:lvl1pPr>
          </a:lstStyle>
          <a:p>
            <a:pPr>
              <a:defRPr/>
            </a:pPr>
            <a:fld id="{76C99E9A-B3C0-4B2B-8880-E5CB8C22AC2F}" type="slidenum">
              <a:rPr lang="el-GR"/>
              <a:pPr>
                <a:defRPr/>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1370013" y="1827213"/>
            <a:ext cx="3579812"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5102225" y="1827213"/>
            <a:ext cx="35814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Rectangle 8"/>
          <p:cNvSpPr>
            <a:spLocks noGrp="1" noChangeArrowheads="1"/>
          </p:cNvSpPr>
          <p:nvPr>
            <p:ph type="dt" sz="half" idx="10"/>
          </p:nvPr>
        </p:nvSpPr>
        <p:spPr>
          <a:ln/>
        </p:spPr>
        <p:txBody>
          <a:bodyPr/>
          <a:lstStyle>
            <a:lvl1pPr>
              <a:defRPr/>
            </a:lvl1pPr>
          </a:lstStyle>
          <a:p>
            <a:pPr>
              <a:defRPr/>
            </a:pPr>
            <a:endParaRPr lang="el-GR"/>
          </a:p>
        </p:txBody>
      </p:sp>
      <p:sp>
        <p:nvSpPr>
          <p:cNvPr id="6" name="Rectangle 9"/>
          <p:cNvSpPr>
            <a:spLocks noGrp="1" noChangeArrowheads="1"/>
          </p:cNvSpPr>
          <p:nvPr>
            <p:ph type="ftr" sz="quarter" idx="11"/>
          </p:nvPr>
        </p:nvSpPr>
        <p:spPr>
          <a:ln/>
        </p:spPr>
        <p:txBody>
          <a:bodyPr/>
          <a:lstStyle>
            <a:lvl1pPr>
              <a:defRPr/>
            </a:lvl1pPr>
          </a:lstStyle>
          <a:p>
            <a:pPr>
              <a:defRPr/>
            </a:pPr>
            <a:endParaRPr lang="el-GR"/>
          </a:p>
        </p:txBody>
      </p:sp>
      <p:sp>
        <p:nvSpPr>
          <p:cNvPr id="7" name="Rectangle 10"/>
          <p:cNvSpPr>
            <a:spLocks noGrp="1" noChangeArrowheads="1"/>
          </p:cNvSpPr>
          <p:nvPr>
            <p:ph type="sldNum" sz="quarter" idx="12"/>
          </p:nvPr>
        </p:nvSpPr>
        <p:spPr>
          <a:ln/>
        </p:spPr>
        <p:txBody>
          <a:bodyPr/>
          <a:lstStyle>
            <a:lvl1pPr>
              <a:defRPr/>
            </a:lvl1pPr>
          </a:lstStyle>
          <a:p>
            <a:pPr>
              <a:defRPr/>
            </a:pPr>
            <a:fld id="{A68484D4-CE51-43C3-918E-7C22B4F5B106}" type="slidenum">
              <a:rPr lang="el-GR"/>
              <a:pPr>
                <a:defRPr/>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143000"/>
          </a:xfrm>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Rectangle 8"/>
          <p:cNvSpPr>
            <a:spLocks noGrp="1" noChangeArrowheads="1"/>
          </p:cNvSpPr>
          <p:nvPr>
            <p:ph type="dt" sz="half" idx="10"/>
          </p:nvPr>
        </p:nvSpPr>
        <p:spPr>
          <a:ln/>
        </p:spPr>
        <p:txBody>
          <a:bodyPr/>
          <a:lstStyle>
            <a:lvl1pPr>
              <a:defRPr/>
            </a:lvl1pPr>
          </a:lstStyle>
          <a:p>
            <a:pPr>
              <a:defRPr/>
            </a:pPr>
            <a:endParaRPr lang="el-GR"/>
          </a:p>
        </p:txBody>
      </p:sp>
      <p:sp>
        <p:nvSpPr>
          <p:cNvPr id="8" name="Rectangle 9"/>
          <p:cNvSpPr>
            <a:spLocks noGrp="1" noChangeArrowheads="1"/>
          </p:cNvSpPr>
          <p:nvPr>
            <p:ph type="ftr" sz="quarter" idx="11"/>
          </p:nvPr>
        </p:nvSpPr>
        <p:spPr>
          <a:ln/>
        </p:spPr>
        <p:txBody>
          <a:bodyPr/>
          <a:lstStyle>
            <a:lvl1pPr>
              <a:defRPr/>
            </a:lvl1pPr>
          </a:lstStyle>
          <a:p>
            <a:pPr>
              <a:defRPr/>
            </a:pPr>
            <a:endParaRPr lang="el-GR"/>
          </a:p>
        </p:txBody>
      </p:sp>
      <p:sp>
        <p:nvSpPr>
          <p:cNvPr id="9" name="Rectangle 10"/>
          <p:cNvSpPr>
            <a:spLocks noGrp="1" noChangeArrowheads="1"/>
          </p:cNvSpPr>
          <p:nvPr>
            <p:ph type="sldNum" sz="quarter" idx="12"/>
          </p:nvPr>
        </p:nvSpPr>
        <p:spPr>
          <a:ln/>
        </p:spPr>
        <p:txBody>
          <a:bodyPr/>
          <a:lstStyle>
            <a:lvl1pPr>
              <a:defRPr/>
            </a:lvl1pPr>
          </a:lstStyle>
          <a:p>
            <a:pPr>
              <a:defRPr/>
            </a:pPr>
            <a:fld id="{75090D19-7219-4AE4-AC36-181AB715A990}" type="slidenum">
              <a:rPr lang="el-GR"/>
              <a:pPr>
                <a:defRPr/>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Rectangle 8"/>
          <p:cNvSpPr>
            <a:spLocks noGrp="1" noChangeArrowheads="1"/>
          </p:cNvSpPr>
          <p:nvPr>
            <p:ph type="dt" sz="half" idx="10"/>
          </p:nvPr>
        </p:nvSpPr>
        <p:spPr>
          <a:ln/>
        </p:spPr>
        <p:txBody>
          <a:bodyPr/>
          <a:lstStyle>
            <a:lvl1pPr>
              <a:defRPr/>
            </a:lvl1pPr>
          </a:lstStyle>
          <a:p>
            <a:pPr>
              <a:defRPr/>
            </a:pPr>
            <a:endParaRPr lang="el-GR"/>
          </a:p>
        </p:txBody>
      </p:sp>
      <p:sp>
        <p:nvSpPr>
          <p:cNvPr id="4" name="Rectangle 9"/>
          <p:cNvSpPr>
            <a:spLocks noGrp="1" noChangeArrowheads="1"/>
          </p:cNvSpPr>
          <p:nvPr>
            <p:ph type="ftr" sz="quarter" idx="11"/>
          </p:nvPr>
        </p:nvSpPr>
        <p:spPr>
          <a:ln/>
        </p:spPr>
        <p:txBody>
          <a:bodyPr/>
          <a:lstStyle>
            <a:lvl1pPr>
              <a:defRPr/>
            </a:lvl1pPr>
          </a:lstStyle>
          <a:p>
            <a:pPr>
              <a:defRPr/>
            </a:pPr>
            <a:endParaRPr lang="el-GR"/>
          </a:p>
        </p:txBody>
      </p:sp>
      <p:sp>
        <p:nvSpPr>
          <p:cNvPr id="5" name="Rectangle 10"/>
          <p:cNvSpPr>
            <a:spLocks noGrp="1" noChangeArrowheads="1"/>
          </p:cNvSpPr>
          <p:nvPr>
            <p:ph type="sldNum" sz="quarter" idx="12"/>
          </p:nvPr>
        </p:nvSpPr>
        <p:spPr>
          <a:ln/>
        </p:spPr>
        <p:txBody>
          <a:bodyPr/>
          <a:lstStyle>
            <a:lvl1pPr>
              <a:defRPr/>
            </a:lvl1pPr>
          </a:lstStyle>
          <a:p>
            <a:pPr>
              <a:defRPr/>
            </a:pPr>
            <a:fld id="{6F8245B8-615A-4BB6-B123-B8A95B179369}" type="slidenum">
              <a:rPr lang="el-GR"/>
              <a:pPr>
                <a:defRPr/>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Rectangle 8"/>
          <p:cNvSpPr>
            <a:spLocks noGrp="1" noChangeArrowheads="1"/>
          </p:cNvSpPr>
          <p:nvPr>
            <p:ph type="dt" sz="half" idx="10"/>
          </p:nvPr>
        </p:nvSpPr>
        <p:spPr>
          <a:ln/>
        </p:spPr>
        <p:txBody>
          <a:bodyPr/>
          <a:lstStyle>
            <a:lvl1pPr>
              <a:defRPr/>
            </a:lvl1pPr>
          </a:lstStyle>
          <a:p>
            <a:pPr>
              <a:defRPr/>
            </a:pPr>
            <a:endParaRPr lang="el-GR"/>
          </a:p>
        </p:txBody>
      </p:sp>
      <p:sp>
        <p:nvSpPr>
          <p:cNvPr id="3" name="Rectangle 9"/>
          <p:cNvSpPr>
            <a:spLocks noGrp="1" noChangeArrowheads="1"/>
          </p:cNvSpPr>
          <p:nvPr>
            <p:ph type="ftr" sz="quarter" idx="11"/>
          </p:nvPr>
        </p:nvSpPr>
        <p:spPr>
          <a:ln/>
        </p:spPr>
        <p:txBody>
          <a:bodyPr/>
          <a:lstStyle>
            <a:lvl1pPr>
              <a:defRPr/>
            </a:lvl1pPr>
          </a:lstStyle>
          <a:p>
            <a:pPr>
              <a:defRPr/>
            </a:pPr>
            <a:endParaRPr lang="el-GR"/>
          </a:p>
        </p:txBody>
      </p:sp>
      <p:sp>
        <p:nvSpPr>
          <p:cNvPr id="4" name="Rectangle 10"/>
          <p:cNvSpPr>
            <a:spLocks noGrp="1" noChangeArrowheads="1"/>
          </p:cNvSpPr>
          <p:nvPr>
            <p:ph type="sldNum" sz="quarter" idx="12"/>
          </p:nvPr>
        </p:nvSpPr>
        <p:spPr>
          <a:ln/>
        </p:spPr>
        <p:txBody>
          <a:bodyPr/>
          <a:lstStyle>
            <a:lvl1pPr>
              <a:defRPr/>
            </a:lvl1pPr>
          </a:lstStyle>
          <a:p>
            <a:pPr>
              <a:defRPr/>
            </a:pPr>
            <a:fld id="{E9DA8E94-171D-47D9-990B-708FCC4E44AA}" type="slidenum">
              <a:rPr lang="el-GR"/>
              <a:pPr>
                <a:defRPr/>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Rectangle 8"/>
          <p:cNvSpPr>
            <a:spLocks noGrp="1" noChangeArrowheads="1"/>
          </p:cNvSpPr>
          <p:nvPr>
            <p:ph type="dt" sz="half" idx="10"/>
          </p:nvPr>
        </p:nvSpPr>
        <p:spPr>
          <a:ln/>
        </p:spPr>
        <p:txBody>
          <a:bodyPr/>
          <a:lstStyle>
            <a:lvl1pPr>
              <a:defRPr/>
            </a:lvl1pPr>
          </a:lstStyle>
          <a:p>
            <a:pPr>
              <a:defRPr/>
            </a:pPr>
            <a:endParaRPr lang="el-GR"/>
          </a:p>
        </p:txBody>
      </p:sp>
      <p:sp>
        <p:nvSpPr>
          <p:cNvPr id="6" name="Rectangle 9"/>
          <p:cNvSpPr>
            <a:spLocks noGrp="1" noChangeArrowheads="1"/>
          </p:cNvSpPr>
          <p:nvPr>
            <p:ph type="ftr" sz="quarter" idx="11"/>
          </p:nvPr>
        </p:nvSpPr>
        <p:spPr>
          <a:ln/>
        </p:spPr>
        <p:txBody>
          <a:bodyPr/>
          <a:lstStyle>
            <a:lvl1pPr>
              <a:defRPr/>
            </a:lvl1pPr>
          </a:lstStyle>
          <a:p>
            <a:pPr>
              <a:defRPr/>
            </a:pPr>
            <a:endParaRPr lang="el-GR"/>
          </a:p>
        </p:txBody>
      </p:sp>
      <p:sp>
        <p:nvSpPr>
          <p:cNvPr id="7" name="Rectangle 10"/>
          <p:cNvSpPr>
            <a:spLocks noGrp="1" noChangeArrowheads="1"/>
          </p:cNvSpPr>
          <p:nvPr>
            <p:ph type="sldNum" sz="quarter" idx="12"/>
          </p:nvPr>
        </p:nvSpPr>
        <p:spPr>
          <a:ln/>
        </p:spPr>
        <p:txBody>
          <a:bodyPr/>
          <a:lstStyle>
            <a:lvl1pPr>
              <a:defRPr/>
            </a:lvl1pPr>
          </a:lstStyle>
          <a:p>
            <a:pPr>
              <a:defRPr/>
            </a:pPr>
            <a:fld id="{3947E127-9430-4347-AF76-0FDEB3D311DF}" type="slidenum">
              <a:rPr lang="el-GR"/>
              <a:pPr>
                <a:defRPr/>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smtClean="0"/>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Rectangle 8"/>
          <p:cNvSpPr>
            <a:spLocks noGrp="1" noChangeArrowheads="1"/>
          </p:cNvSpPr>
          <p:nvPr>
            <p:ph type="dt" sz="half" idx="10"/>
          </p:nvPr>
        </p:nvSpPr>
        <p:spPr>
          <a:ln/>
        </p:spPr>
        <p:txBody>
          <a:bodyPr/>
          <a:lstStyle>
            <a:lvl1pPr>
              <a:defRPr/>
            </a:lvl1pPr>
          </a:lstStyle>
          <a:p>
            <a:pPr>
              <a:defRPr/>
            </a:pPr>
            <a:endParaRPr lang="el-GR"/>
          </a:p>
        </p:txBody>
      </p:sp>
      <p:sp>
        <p:nvSpPr>
          <p:cNvPr id="6" name="Rectangle 9"/>
          <p:cNvSpPr>
            <a:spLocks noGrp="1" noChangeArrowheads="1"/>
          </p:cNvSpPr>
          <p:nvPr>
            <p:ph type="ftr" sz="quarter" idx="11"/>
          </p:nvPr>
        </p:nvSpPr>
        <p:spPr>
          <a:ln/>
        </p:spPr>
        <p:txBody>
          <a:bodyPr/>
          <a:lstStyle>
            <a:lvl1pPr>
              <a:defRPr/>
            </a:lvl1pPr>
          </a:lstStyle>
          <a:p>
            <a:pPr>
              <a:defRPr/>
            </a:pPr>
            <a:endParaRPr lang="el-GR"/>
          </a:p>
        </p:txBody>
      </p:sp>
      <p:sp>
        <p:nvSpPr>
          <p:cNvPr id="7" name="Rectangle 10"/>
          <p:cNvSpPr>
            <a:spLocks noGrp="1" noChangeArrowheads="1"/>
          </p:cNvSpPr>
          <p:nvPr>
            <p:ph type="sldNum" sz="quarter" idx="12"/>
          </p:nvPr>
        </p:nvSpPr>
        <p:spPr>
          <a:ln/>
        </p:spPr>
        <p:txBody>
          <a:bodyPr/>
          <a:lstStyle>
            <a:lvl1pPr>
              <a:defRPr/>
            </a:lvl1pPr>
          </a:lstStyle>
          <a:p>
            <a:pPr>
              <a:defRPr/>
            </a:pPr>
            <a:fld id="{DF3FB265-8BEB-4CBB-AC46-5BD9225044E0}" type="slidenum">
              <a:rPr lang="el-GR"/>
              <a:pPr>
                <a:defRPr/>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3238500" y="0"/>
            <a:ext cx="11925300" cy="3810000"/>
            <a:chOff x="-2040" y="0"/>
            <a:chExt cx="7512" cy="2400"/>
          </a:xfrm>
        </p:grpSpPr>
        <p:sp>
          <p:nvSpPr>
            <p:cNvPr id="90115" name="AutoShape 3"/>
            <p:cNvSpPr>
              <a:spLocks noChangeArrowheads="1"/>
            </p:cNvSpPr>
            <p:nvPr/>
          </p:nvSpPr>
          <p:spPr bwMode="auto">
            <a:xfrm>
              <a:off x="-2040" y="432"/>
              <a:ext cx="2592" cy="1968"/>
            </a:xfrm>
            <a:custGeom>
              <a:avLst/>
              <a:gdLst>
                <a:gd name="G0" fmla="+- 18296 0 0"/>
                <a:gd name="G1" fmla="+- -30880 0 0"/>
                <a:gd name="G2" fmla="+- 31512 0 0"/>
                <a:gd name="T0" fmla="*/ 32000 32000  1"/>
                <a:gd name="T1" fmla="*/ G0 G0  1"/>
                <a:gd name="T2" fmla="+- 0 T0 T1"/>
                <a:gd name="T3" fmla="sqrt T2"/>
                <a:gd name="G3" fmla="*/ 32000 T3 32000"/>
                <a:gd name="T4" fmla="*/ 32000 32000  1"/>
                <a:gd name="T5" fmla="*/ G1 G1  1"/>
                <a:gd name="T6" fmla="+- 0 T4 T5"/>
                <a:gd name="T7" fmla="sqrt T6"/>
                <a:gd name="G4" fmla="*/ 32000 T7 32000"/>
                <a:gd name="T8" fmla="*/ 32000 32000  1"/>
                <a:gd name="T9" fmla="*/ G2 G2  1"/>
                <a:gd name="T10" fmla="+- 0 T8 T9"/>
                <a:gd name="T11" fmla="sqrt T10"/>
                <a:gd name="G5" fmla="*/ 32000 T11 32000"/>
                <a:gd name="G6" fmla="+- 0 0 G3"/>
                <a:gd name="G7" fmla="+- 0 0 G4"/>
                <a:gd name="G8" fmla="+- 0 0 G5"/>
                <a:gd name="G9" fmla="+- 0 G4 G0"/>
                <a:gd name="G10" fmla="?: G9 G4 G0"/>
                <a:gd name="G11" fmla="?: G9 G1 G6"/>
                <a:gd name="G12" fmla="+- 0 G5 G0"/>
                <a:gd name="G13" fmla="?: G12 G5 G0"/>
                <a:gd name="G14" fmla="?: G12 G2 G3"/>
                <a:gd name="G15" fmla="+- G11 0 1"/>
                <a:gd name="G16" fmla="+- G14 1 0"/>
                <a:gd name="G17" fmla="+- 0 G14 G3"/>
                <a:gd name="G18" fmla="?: G17 G8 G13"/>
                <a:gd name="G19" fmla="?: G17 G0 G13"/>
                <a:gd name="G20" fmla="?: G17 G3 G16"/>
                <a:gd name="G21" fmla="+- 0 G6 G11"/>
                <a:gd name="G22" fmla="?: G21 G7 G10"/>
                <a:gd name="G23" fmla="?: G21 G0 G10"/>
                <a:gd name="G24" fmla="?: G21 G6 G15"/>
                <a:gd name="G25" fmla="min G10 G13"/>
                <a:gd name="G26" fmla="max G8 G7"/>
                <a:gd name="G27" fmla="max G26 G0"/>
                <a:gd name="T12" fmla="+- 0 G27 -32000"/>
                <a:gd name="T13" fmla="*/ T12 w 64000"/>
                <a:gd name="T14" fmla="+- 0 G11 -32000"/>
                <a:gd name="T15" fmla="*/ G11 h 64000"/>
                <a:gd name="T16" fmla="+- 0 G25 -32000"/>
                <a:gd name="T17" fmla="*/ T16 w 64000"/>
                <a:gd name="T18" fmla="+- 0 G14 -32000"/>
                <a:gd name="T19" fmla="*/ G14 h 64000"/>
              </a:gdLst>
              <a:ahLst/>
              <a:cxnLst>
                <a:cxn ang="0">
                  <a:pos x="50296" y="5746"/>
                </a:cxn>
                <a:cxn ang="0">
                  <a:pos x="64000" y="32000"/>
                </a:cxn>
                <a:cxn ang="0">
                  <a:pos x="50296" y="58253"/>
                </a:cxn>
                <a:cxn ang="0">
                  <a:pos x="50296" y="58253"/>
                </a:cxn>
                <a:cxn ang="0">
                  <a:pos x="50295" y="58253"/>
                </a:cxn>
                <a:cxn ang="0">
                  <a:pos x="50296" y="58254"/>
                </a:cxn>
                <a:cxn ang="0">
                  <a:pos x="50296" y="5746"/>
                </a:cxn>
                <a:cxn ang="0">
                  <a:pos x="50295" y="5746"/>
                </a:cxn>
                <a:cxn ang="0">
                  <a:pos x="50296" y="5746"/>
                </a:cxn>
              </a:cxnLst>
              <a:rect l="T13" t="T15" r="T17" b="T19"/>
              <a:pathLst>
                <a:path w="64000" h="64000">
                  <a:moveTo>
                    <a:pt x="50296" y="5746"/>
                  </a:moveTo>
                  <a:cubicBezTo>
                    <a:pt x="58882" y="11730"/>
                    <a:pt x="64000" y="21534"/>
                    <a:pt x="64000" y="32000"/>
                  </a:cubicBezTo>
                  <a:cubicBezTo>
                    <a:pt x="64000" y="42465"/>
                    <a:pt x="58882" y="52269"/>
                    <a:pt x="50296" y="58253"/>
                  </a:cubicBezTo>
                  <a:cubicBezTo>
                    <a:pt x="50296" y="58253"/>
                    <a:pt x="50296" y="58253"/>
                    <a:pt x="50295" y="58253"/>
                  </a:cubicBezTo>
                  <a:lnTo>
                    <a:pt x="50296" y="58254"/>
                  </a:lnTo>
                  <a:lnTo>
                    <a:pt x="50296" y="5746"/>
                  </a:lnTo>
                  <a:lnTo>
                    <a:pt x="50295" y="5746"/>
                  </a:lnTo>
                  <a:cubicBezTo>
                    <a:pt x="50296" y="5746"/>
                    <a:pt x="50296" y="5746"/>
                    <a:pt x="50296" y="5746"/>
                  </a:cubicBezTo>
                  <a:close/>
                </a:path>
              </a:pathLst>
            </a:custGeom>
            <a:solidFill>
              <a:schemeClr val="accent2"/>
            </a:solidFill>
            <a:ln w="9525">
              <a:noFill/>
              <a:miter lim="800000"/>
              <a:headEnd/>
              <a:tailEnd/>
            </a:ln>
          </p:spPr>
          <p:txBody>
            <a:bodyPr/>
            <a:lstStyle/>
            <a:p>
              <a:pPr>
                <a:defRPr/>
              </a:pPr>
              <a:endParaRPr lang="el-GR" sz="2400">
                <a:latin typeface="Times New Roman" pitchFamily="18" charset="0"/>
              </a:endParaRPr>
            </a:p>
          </p:txBody>
        </p:sp>
        <p:sp>
          <p:nvSpPr>
            <p:cNvPr id="90116" name="AutoShape 4"/>
            <p:cNvSpPr>
              <a:spLocks noChangeArrowheads="1"/>
            </p:cNvSpPr>
            <p:nvPr/>
          </p:nvSpPr>
          <p:spPr bwMode="auto">
            <a:xfrm>
              <a:off x="-1528" y="0"/>
              <a:ext cx="1949" cy="1987"/>
            </a:xfrm>
            <a:custGeom>
              <a:avLst/>
              <a:gdLst>
                <a:gd name="G0" fmla="+- 18077 0 0"/>
                <a:gd name="G1" fmla="+- -30880 0 0"/>
                <a:gd name="G2" fmla="+- 32000 0 0"/>
                <a:gd name="T0" fmla="*/ 32000 32000  1"/>
                <a:gd name="T1" fmla="*/ G0 G0  1"/>
                <a:gd name="T2" fmla="+- 0 T0 T1"/>
                <a:gd name="T3" fmla="sqrt T2"/>
                <a:gd name="G3" fmla="*/ 32000 T3 32000"/>
                <a:gd name="T4" fmla="*/ 32000 32000  1"/>
                <a:gd name="T5" fmla="*/ G1 G1  1"/>
                <a:gd name="T6" fmla="+- 0 T4 T5"/>
                <a:gd name="T7" fmla="sqrt T6"/>
                <a:gd name="G4" fmla="*/ 32000 T7 32000"/>
                <a:gd name="T8" fmla="*/ 32000 32000  1"/>
                <a:gd name="T9" fmla="*/ G2 G2  1"/>
                <a:gd name="T10" fmla="+- 0 T8 T9"/>
                <a:gd name="T11" fmla="sqrt T10"/>
                <a:gd name="G5" fmla="*/ 32000 T11 32000"/>
                <a:gd name="G6" fmla="+- 0 0 G3"/>
                <a:gd name="G7" fmla="+- 0 0 G4"/>
                <a:gd name="G8" fmla="+- 0 0 G5"/>
                <a:gd name="G9" fmla="+- 0 G4 G0"/>
                <a:gd name="G10" fmla="?: G9 G4 G0"/>
                <a:gd name="G11" fmla="?: G9 G1 G6"/>
                <a:gd name="G12" fmla="+- 0 G5 G0"/>
                <a:gd name="G13" fmla="?: G12 G5 G0"/>
                <a:gd name="G14" fmla="?: G12 G2 G3"/>
                <a:gd name="G15" fmla="+- G11 0 1"/>
                <a:gd name="G16" fmla="+- G14 1 0"/>
                <a:gd name="G17" fmla="+- 0 G14 G3"/>
                <a:gd name="G18" fmla="?: G17 G8 G13"/>
                <a:gd name="G19" fmla="?: G17 G0 G13"/>
                <a:gd name="G20" fmla="?: G17 G3 G16"/>
                <a:gd name="G21" fmla="+- 0 G6 G11"/>
                <a:gd name="G22" fmla="?: G21 G7 G10"/>
                <a:gd name="G23" fmla="?: G21 G0 G10"/>
                <a:gd name="G24" fmla="?: G21 G6 G15"/>
                <a:gd name="G25" fmla="min G10 G13"/>
                <a:gd name="G26" fmla="max G8 G7"/>
                <a:gd name="G27" fmla="max G26 G0"/>
                <a:gd name="T12" fmla="+- 0 G27 -32000"/>
                <a:gd name="T13" fmla="*/ T12 w 64000"/>
                <a:gd name="T14" fmla="+- 0 G11 -32000"/>
                <a:gd name="T15" fmla="*/ G11 h 64000"/>
                <a:gd name="T16" fmla="+- 0 G25 -32000"/>
                <a:gd name="T17" fmla="*/ T16 w 64000"/>
                <a:gd name="T18" fmla="+- 0 G14 -32000"/>
                <a:gd name="T19" fmla="*/ G14 h 64000"/>
              </a:gdLst>
              <a:ahLst/>
              <a:cxnLst>
                <a:cxn ang="0">
                  <a:pos x="50077" y="5595"/>
                </a:cxn>
                <a:cxn ang="0">
                  <a:pos x="64000" y="32000"/>
                </a:cxn>
                <a:cxn ang="0">
                  <a:pos x="50077" y="58404"/>
                </a:cxn>
                <a:cxn ang="0">
                  <a:pos x="50077" y="58404"/>
                </a:cxn>
                <a:cxn ang="0">
                  <a:pos x="50076" y="58404"/>
                </a:cxn>
                <a:cxn ang="0">
                  <a:pos x="50077" y="58405"/>
                </a:cxn>
                <a:cxn ang="0">
                  <a:pos x="50077" y="5595"/>
                </a:cxn>
                <a:cxn ang="0">
                  <a:pos x="50076" y="5595"/>
                </a:cxn>
                <a:cxn ang="0">
                  <a:pos x="50077" y="5595"/>
                </a:cxn>
              </a:cxnLst>
              <a:rect l="T13" t="T15" r="T17" b="T19"/>
              <a:pathLst>
                <a:path w="64000" h="64000">
                  <a:moveTo>
                    <a:pt x="50077" y="5595"/>
                  </a:moveTo>
                  <a:cubicBezTo>
                    <a:pt x="58790" y="11560"/>
                    <a:pt x="64000" y="21440"/>
                    <a:pt x="64000" y="32000"/>
                  </a:cubicBezTo>
                  <a:cubicBezTo>
                    <a:pt x="64000" y="42559"/>
                    <a:pt x="58790" y="52439"/>
                    <a:pt x="50077" y="58404"/>
                  </a:cubicBezTo>
                  <a:cubicBezTo>
                    <a:pt x="50077" y="58404"/>
                    <a:pt x="50077" y="58404"/>
                    <a:pt x="50076" y="58404"/>
                  </a:cubicBezTo>
                  <a:lnTo>
                    <a:pt x="50077" y="58405"/>
                  </a:lnTo>
                  <a:lnTo>
                    <a:pt x="50077" y="5595"/>
                  </a:lnTo>
                  <a:lnTo>
                    <a:pt x="50076" y="5595"/>
                  </a:lnTo>
                  <a:cubicBezTo>
                    <a:pt x="50077" y="5595"/>
                    <a:pt x="50077" y="5595"/>
                    <a:pt x="50077" y="5595"/>
                  </a:cubicBezTo>
                  <a:close/>
                </a:path>
              </a:pathLst>
            </a:custGeom>
            <a:solidFill>
              <a:schemeClr val="hlink"/>
            </a:solidFill>
            <a:ln w="9525">
              <a:noFill/>
              <a:miter lim="800000"/>
              <a:headEnd/>
              <a:tailEnd/>
            </a:ln>
          </p:spPr>
          <p:txBody>
            <a:bodyPr/>
            <a:lstStyle/>
            <a:p>
              <a:pPr>
                <a:defRPr/>
              </a:pPr>
              <a:endParaRPr lang="el-GR" sz="1800">
                <a:latin typeface="Arial" charset="0"/>
              </a:endParaRPr>
            </a:p>
          </p:txBody>
        </p:sp>
        <p:sp>
          <p:nvSpPr>
            <p:cNvPr id="90117" name="Line 5"/>
            <p:cNvSpPr>
              <a:spLocks noChangeShapeType="1"/>
            </p:cNvSpPr>
            <p:nvPr/>
          </p:nvSpPr>
          <p:spPr bwMode="auto">
            <a:xfrm>
              <a:off x="864" y="960"/>
              <a:ext cx="4608" cy="0"/>
            </a:xfrm>
            <a:prstGeom prst="line">
              <a:avLst/>
            </a:prstGeom>
            <a:noFill/>
            <a:ln w="12700">
              <a:solidFill>
                <a:schemeClr val="tx1"/>
              </a:solidFill>
              <a:round/>
              <a:headEnd/>
              <a:tailEnd/>
            </a:ln>
            <a:effectLst/>
          </p:spPr>
          <p:txBody>
            <a:bodyPr/>
            <a:lstStyle/>
            <a:p>
              <a:pPr>
                <a:defRPr/>
              </a:pPr>
              <a:endParaRPr lang="el-GR"/>
            </a:p>
          </p:txBody>
        </p:sp>
      </p:grpSp>
      <p:sp>
        <p:nvSpPr>
          <p:cNvPr id="1027" name="Rectangle 6"/>
          <p:cNvSpPr>
            <a:spLocks noGrp="1" noChangeArrowheads="1"/>
          </p:cNvSpPr>
          <p:nvPr>
            <p:ph type="title"/>
          </p:nvPr>
        </p:nvSpPr>
        <p:spPr bwMode="auto">
          <a:xfrm>
            <a:off x="1370013" y="301625"/>
            <a:ext cx="7313612"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l-GR" smtClean="0"/>
              <a:t>Κάντε κλικ για επεξεργασία του τίτλου</a:t>
            </a:r>
          </a:p>
        </p:txBody>
      </p:sp>
      <p:sp>
        <p:nvSpPr>
          <p:cNvPr id="1028" name="Rectangle 7"/>
          <p:cNvSpPr>
            <a:spLocks noGrp="1" noChangeArrowheads="1"/>
          </p:cNvSpPr>
          <p:nvPr>
            <p:ph type="body" idx="1"/>
          </p:nvPr>
        </p:nvSpPr>
        <p:spPr bwMode="auto">
          <a:xfrm>
            <a:off x="1370013" y="1827213"/>
            <a:ext cx="7313612"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p>
        </p:txBody>
      </p:sp>
      <p:sp>
        <p:nvSpPr>
          <p:cNvPr id="90120" name="Rectangle 8"/>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l-GR"/>
          </a:p>
        </p:txBody>
      </p:sp>
      <p:sp>
        <p:nvSpPr>
          <p:cNvPr id="90121" name="Rectangle 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vl1pPr>
          </a:lstStyle>
          <a:p>
            <a:pPr>
              <a:defRPr/>
            </a:pPr>
            <a:endParaRPr lang="el-GR"/>
          </a:p>
        </p:txBody>
      </p:sp>
      <p:sp>
        <p:nvSpPr>
          <p:cNvPr id="90122" name="Rectangle 10"/>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3D7072E4-4F74-43B4-B18F-9F4FA24FF2CB}" type="slidenum">
              <a:rPr lang="el-GR"/>
              <a:pPr>
                <a:defRPr/>
              </a:pPr>
              <a:t>‹#›</a:t>
            </a:fld>
            <a:endParaRPr lang="el-GR"/>
          </a:p>
        </p:txBody>
      </p:sp>
    </p:spTree>
  </p:cSld>
  <p:clrMap bg1="lt1" tx1="dk1" bg2="lt2" tx2="dk2" accent1="accent1" accent2="accent2" accent3="accent3" accent4="accent4" accent5="accent5" accent6="accent6" hlink="hlink" folHlink="folHlink"/>
  <p:sldLayoutIdLst>
    <p:sldLayoutId id="2147483786"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Lst>
  <p:txStyles>
    <p:titleStyle>
      <a:lvl1pPr algn="l" rtl="0" eaLnBrk="0" fontAlgn="base" hangingPunct="0">
        <a:spcBef>
          <a:spcPct val="0"/>
        </a:spcBef>
        <a:spcAft>
          <a:spcPct val="0"/>
        </a:spcAft>
        <a:defRPr sz="360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Arial" charset="0"/>
        </a:defRPr>
      </a:lvl2pPr>
      <a:lvl3pPr algn="l" rtl="0" eaLnBrk="0" fontAlgn="base" hangingPunct="0">
        <a:spcBef>
          <a:spcPct val="0"/>
        </a:spcBef>
        <a:spcAft>
          <a:spcPct val="0"/>
        </a:spcAft>
        <a:defRPr sz="3600">
          <a:solidFill>
            <a:schemeClr val="tx2"/>
          </a:solidFill>
          <a:latin typeface="Arial" charset="0"/>
        </a:defRPr>
      </a:lvl3pPr>
      <a:lvl4pPr algn="l" rtl="0" eaLnBrk="0" fontAlgn="base" hangingPunct="0">
        <a:spcBef>
          <a:spcPct val="0"/>
        </a:spcBef>
        <a:spcAft>
          <a:spcPct val="0"/>
        </a:spcAft>
        <a:defRPr sz="3600">
          <a:solidFill>
            <a:schemeClr val="tx2"/>
          </a:solidFill>
          <a:latin typeface="Arial" charset="0"/>
        </a:defRPr>
      </a:lvl4pPr>
      <a:lvl5pPr algn="l" rtl="0" eaLnBrk="0" fontAlgn="base" hangingPunct="0">
        <a:spcBef>
          <a:spcPct val="0"/>
        </a:spcBef>
        <a:spcAft>
          <a:spcPct val="0"/>
        </a:spcAft>
        <a:defRPr sz="3600">
          <a:solidFill>
            <a:schemeClr val="tx2"/>
          </a:solidFill>
          <a:latin typeface="Arial" charset="0"/>
        </a:defRPr>
      </a:lvl5pPr>
      <a:lvl6pPr marL="457200" algn="l" rtl="0" fontAlgn="base">
        <a:spcBef>
          <a:spcPct val="0"/>
        </a:spcBef>
        <a:spcAft>
          <a:spcPct val="0"/>
        </a:spcAft>
        <a:defRPr sz="3600">
          <a:solidFill>
            <a:schemeClr val="tx2"/>
          </a:solidFill>
          <a:latin typeface="Arial" charset="0"/>
        </a:defRPr>
      </a:lvl6pPr>
      <a:lvl7pPr marL="914400" algn="l" rtl="0" fontAlgn="base">
        <a:spcBef>
          <a:spcPct val="0"/>
        </a:spcBef>
        <a:spcAft>
          <a:spcPct val="0"/>
        </a:spcAft>
        <a:defRPr sz="3600">
          <a:solidFill>
            <a:schemeClr val="tx2"/>
          </a:solidFill>
          <a:latin typeface="Arial" charset="0"/>
        </a:defRPr>
      </a:lvl7pPr>
      <a:lvl8pPr marL="1371600" algn="l" rtl="0" fontAlgn="base">
        <a:spcBef>
          <a:spcPct val="0"/>
        </a:spcBef>
        <a:spcAft>
          <a:spcPct val="0"/>
        </a:spcAft>
        <a:defRPr sz="3600">
          <a:solidFill>
            <a:schemeClr val="tx2"/>
          </a:solidFill>
          <a:latin typeface="Arial" charset="0"/>
        </a:defRPr>
      </a:lvl8pPr>
      <a:lvl9pPr marL="1828800" algn="l" rtl="0" fontAlgn="base">
        <a:spcBef>
          <a:spcPct val="0"/>
        </a:spcBef>
        <a:spcAft>
          <a:spcPct val="0"/>
        </a:spcAft>
        <a:defRPr sz="3600">
          <a:solidFill>
            <a:schemeClr val="tx2"/>
          </a:solidFill>
          <a:latin typeface="Arial" charset="0"/>
        </a:defRPr>
      </a:lvl9pPr>
    </p:titleStyle>
    <p:bodyStyle>
      <a:lvl1pPr marL="342900" indent="-342900" algn="l" rtl="0" eaLnBrk="0" fontAlgn="base" hangingPunct="0">
        <a:spcBef>
          <a:spcPct val="20000"/>
        </a:spcBef>
        <a:spcAft>
          <a:spcPct val="0"/>
        </a:spcAft>
        <a:buClr>
          <a:schemeClr val="tx2"/>
        </a:buClr>
        <a:buSzPct val="70000"/>
        <a:buFont typeface="Wingdings" pitchFamily="2" charset="2"/>
        <a:buChar char="¡"/>
        <a:defRPr sz="29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itchFamily="2" charset="2"/>
        <a:buChar char="l"/>
        <a:defRPr sz="2500">
          <a:solidFill>
            <a:schemeClr val="tx1"/>
          </a:solidFill>
          <a:latin typeface="+mn-lt"/>
        </a:defRPr>
      </a:lvl2pPr>
      <a:lvl3pPr marL="1143000" indent="-228600" algn="l" rtl="0" eaLnBrk="0" fontAlgn="base" hangingPunct="0">
        <a:spcBef>
          <a:spcPct val="20000"/>
        </a:spcBef>
        <a:spcAft>
          <a:spcPct val="0"/>
        </a:spcAft>
        <a:buClr>
          <a:schemeClr val="tx2"/>
        </a:buClr>
        <a:buSzPct val="65000"/>
        <a:buFont typeface="Wingdings" pitchFamily="2" charset="2"/>
        <a:buChar char="¡"/>
        <a:defRPr sz="22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l"/>
        <a:defRPr sz="1900">
          <a:solidFill>
            <a:schemeClr val="tx1"/>
          </a:solidFill>
          <a:latin typeface="+mn-lt"/>
        </a:defRPr>
      </a:lvl4pPr>
      <a:lvl5pPr marL="2057400" indent="-228600" algn="l" rtl="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mn-lt"/>
        </a:defRPr>
      </a:lvl5pPr>
      <a:lvl6pPr marL="25146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6pPr>
      <a:lvl7pPr marL="29718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7pPr>
      <a:lvl8pPr marL="34290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8pPr>
      <a:lvl9pPr marL="38862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1.bp.blogspot.com/_uHV2faG6tPE/TM2Y0DM3ReI/AAAAAAAAATI/khX1srouPxg/s1600/1243.jpg" TargetMode="External"/><Relationship Id="rId1" Type="http://schemas.openxmlformats.org/officeDocument/2006/relationships/slideLayout" Target="../slideLayouts/slideLayout7.xml"/><Relationship Id="rId4" Type="http://schemas.openxmlformats.org/officeDocument/2006/relationships/image" Target="http://1.bp.blogspot.com/_uHV2faG6tPE/TM2Y0DM3ReI/AAAAAAAAATI/khX1srouPxg/s200/1243.jpg"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2.bp.blogspot.com/_uHV2faG6tPE/TM2Y-D6ZuKI/AAAAAAAAATM/GCsUYgPHITE/s1600/BANKSY-beggar-prints12.jpg" TargetMode="External"/><Relationship Id="rId1" Type="http://schemas.openxmlformats.org/officeDocument/2006/relationships/slideLayout" Target="../slideLayouts/slideLayout7.xml"/><Relationship Id="rId4" Type="http://schemas.openxmlformats.org/officeDocument/2006/relationships/image" Target="http://2.bp.blogspot.com/_uHV2faG6tPE/TM2Y-D6ZuKI/AAAAAAAAATM/GCsUYgPHITE/s200/BANKSY-beggar-prints12.jpg" TargetMode="Externa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http://www.e-pi.gr/wp-content/uploads/2009/12/human_rights-300x168.jpg" TargetMode="External"/><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xml"/><Relationship Id="rId4" Type="http://schemas.openxmlformats.org/officeDocument/2006/relationships/image" Target="../media/image22.jpeg"/></Relationships>
</file>

<file path=ppt/slides/_rels/slide3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 Id="rId5" Type="http://schemas.openxmlformats.org/officeDocument/2006/relationships/image" Target="../media/image30.jpeg"/><Relationship Id="rId4" Type="http://schemas.openxmlformats.org/officeDocument/2006/relationships/image" Target="../media/image29.jpeg"/></Relationships>
</file>

<file path=ppt/slides/_rels/slide4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audio" Target="../media/audio1.wav"/><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srcRect/>
          <a:stretch>
            <a:fillRect/>
          </a:stretch>
        </p:blipFill>
        <p:spPr bwMode="auto">
          <a:xfrm>
            <a:off x="-1588" y="1500188"/>
            <a:ext cx="9145588" cy="4929187"/>
          </a:xfrm>
          <a:prstGeom prst="rect">
            <a:avLst/>
          </a:prstGeom>
          <a:noFill/>
          <a:ln w="9525">
            <a:noFill/>
            <a:miter lim="800000"/>
            <a:headEnd/>
            <a:tailEnd/>
          </a:ln>
        </p:spPr>
      </p:pic>
      <p:sp>
        <p:nvSpPr>
          <p:cNvPr id="3075" name="4 - Ορθογώνιο"/>
          <p:cNvSpPr>
            <a:spLocks noChangeArrowheads="1"/>
          </p:cNvSpPr>
          <p:nvPr/>
        </p:nvSpPr>
        <p:spPr bwMode="auto">
          <a:xfrm>
            <a:off x="2071688" y="571500"/>
            <a:ext cx="5214937" cy="646113"/>
          </a:xfrm>
          <a:prstGeom prst="rect">
            <a:avLst/>
          </a:prstGeom>
          <a:noFill/>
          <a:ln w="9525">
            <a:noFill/>
            <a:miter lim="800000"/>
            <a:headEnd/>
            <a:tailEnd/>
          </a:ln>
        </p:spPr>
        <p:txBody>
          <a:bodyPr>
            <a:spAutoFit/>
          </a:bodyPr>
          <a:lstStyle/>
          <a:p>
            <a:r>
              <a:rPr lang="el-GR" sz="3600" b="1"/>
              <a:t>Ανθρώπινα Δικαιώματα</a:t>
            </a:r>
          </a:p>
        </p:txBody>
      </p:sp>
      <p:pic>
        <p:nvPicPr>
          <p:cNvPr id="3076" name="Picture 2"/>
          <p:cNvPicPr>
            <a:picLocks noChangeAspect="1" noChangeArrowheads="1"/>
          </p:cNvPicPr>
          <p:nvPr/>
        </p:nvPicPr>
        <p:blipFill>
          <a:blip r:embed="rId3"/>
          <a:srcRect/>
          <a:stretch>
            <a:fillRect/>
          </a:stretch>
        </p:blipFill>
        <p:spPr bwMode="auto">
          <a:xfrm>
            <a:off x="-1588" y="1214438"/>
            <a:ext cx="9145588" cy="5643562"/>
          </a:xfrm>
          <a:prstGeom prst="rect">
            <a:avLst/>
          </a:prstGeom>
          <a:noFill/>
          <a:ln w="9525">
            <a:noFill/>
            <a:miter lim="800000"/>
            <a:headEnd/>
            <a:tailEnd/>
          </a:ln>
        </p:spPr>
      </p:pic>
      <p:sp>
        <p:nvSpPr>
          <p:cNvPr id="3077" name="6 - Ορθογώνιο"/>
          <p:cNvSpPr>
            <a:spLocks noChangeArrowheads="1"/>
          </p:cNvSpPr>
          <p:nvPr/>
        </p:nvSpPr>
        <p:spPr bwMode="auto">
          <a:xfrm>
            <a:off x="2143125" y="5572125"/>
            <a:ext cx="3713163" cy="1077913"/>
          </a:xfrm>
          <a:prstGeom prst="rect">
            <a:avLst/>
          </a:prstGeom>
          <a:noFill/>
          <a:ln w="9525">
            <a:noFill/>
            <a:miter lim="800000"/>
            <a:headEnd/>
            <a:tailEnd/>
          </a:ln>
        </p:spPr>
        <p:txBody>
          <a:bodyPr wrap="none">
            <a:spAutoFit/>
          </a:bodyPr>
          <a:lstStyle/>
          <a:p>
            <a:r>
              <a:rPr lang="el-GR" sz="3200" b="1"/>
              <a:t>ερευνητική  εργασία</a:t>
            </a:r>
          </a:p>
          <a:p>
            <a:r>
              <a:rPr lang="el-GR" sz="3200" b="1"/>
              <a:t>           </a:t>
            </a:r>
            <a:r>
              <a:rPr lang="en-US" sz="3200" b="1"/>
              <a:t>     </a:t>
            </a:r>
            <a:r>
              <a:rPr lang="el-GR" sz="3200" b="1"/>
              <a:t>2012</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39750" y="285750"/>
            <a:ext cx="8229600" cy="1071563"/>
          </a:xfrm>
        </p:spPr>
        <p:txBody>
          <a:bodyPr>
            <a:normAutofit fontScale="90000"/>
          </a:bodyPr>
          <a:lstStyle/>
          <a:p>
            <a:pPr eaLnBrk="1" hangingPunct="1">
              <a:defRPr/>
            </a:pPr>
            <a:r>
              <a:rPr lang="el-GR" b="1" u="sng" dirty="0">
                <a:solidFill>
                  <a:srgbClr val="002060"/>
                </a:solidFill>
              </a:rPr>
              <a:t>ΤΙ ΟΡΙΖΕΙ ΤΟ ΣΥΝΤΑΓΜΑ ΤΗΣ ΕΛΛΑΔΟΣ  ΓΙΑ ΤΗΝ ΕΚΠΑΙΔΕΥΣΗ</a:t>
            </a:r>
            <a:r>
              <a:rPr lang="el-GR" dirty="0">
                <a:solidFill>
                  <a:srgbClr val="002060"/>
                </a:solidFill>
              </a:rPr>
              <a:t/>
            </a:r>
            <a:br>
              <a:rPr lang="el-GR" dirty="0">
                <a:solidFill>
                  <a:srgbClr val="002060"/>
                </a:solidFill>
              </a:rPr>
            </a:br>
            <a:endParaRPr lang="el-GR" dirty="0">
              <a:solidFill>
                <a:srgbClr val="002060"/>
              </a:solidFill>
            </a:endParaRPr>
          </a:p>
        </p:txBody>
      </p:sp>
      <p:sp>
        <p:nvSpPr>
          <p:cNvPr id="12291" name="2 - Θέση περιεχομένου"/>
          <p:cNvSpPr>
            <a:spLocks noGrp="1"/>
          </p:cNvSpPr>
          <p:nvPr>
            <p:ph idx="1"/>
          </p:nvPr>
        </p:nvSpPr>
        <p:spPr>
          <a:xfrm>
            <a:off x="0" y="1643063"/>
            <a:ext cx="9144000" cy="5214937"/>
          </a:xfrm>
        </p:spPr>
        <p:txBody>
          <a:bodyPr/>
          <a:lstStyle/>
          <a:p>
            <a:pPr eaLnBrk="1" hangingPunct="1"/>
            <a:r>
              <a:rPr lang="el-GR" sz="2400" b="1" smtClean="0">
                <a:solidFill>
                  <a:srgbClr val="0070C0"/>
                </a:solidFill>
              </a:rPr>
              <a:t>1.  H τέχνη και η επιστήμη, η έρευνα και η διδασκαλία είναι ελεύθερες.</a:t>
            </a:r>
          </a:p>
          <a:p>
            <a:pPr eaLnBrk="1" hangingPunct="1"/>
            <a:r>
              <a:rPr lang="el-GR" sz="2400" b="1" smtClean="0">
                <a:solidFill>
                  <a:srgbClr val="0070C0"/>
                </a:solidFill>
              </a:rPr>
              <a:t>2. H παιδεία αποτελεί βασική αποστολή του Kράτoυς.</a:t>
            </a:r>
          </a:p>
          <a:p>
            <a:pPr eaLnBrk="1" hangingPunct="1"/>
            <a:r>
              <a:rPr lang="el-GR" sz="2400" b="1" smtClean="0">
                <a:solidFill>
                  <a:srgbClr val="0070C0"/>
                </a:solidFill>
              </a:rPr>
              <a:t>3. Tά έτη υποχρεωτικής φοίτησης δεν μπορεί να είναι λιγότερα από εννέα.</a:t>
            </a:r>
          </a:p>
          <a:p>
            <a:pPr eaLnBrk="1" hangingPunct="1"/>
            <a:r>
              <a:rPr lang="el-GR" sz="2400" b="1" smtClean="0">
                <a:solidFill>
                  <a:srgbClr val="0070C0"/>
                </a:solidFill>
              </a:rPr>
              <a:t>4. Όλοι oι Έλληνες έχουν δικαίωμα δωρεάν παιδείας.</a:t>
            </a:r>
          </a:p>
          <a:p>
            <a:pPr eaLnBrk="1" hangingPunct="1"/>
            <a:r>
              <a:rPr lang="el-GR" sz="2400" b="1" smtClean="0">
                <a:solidFill>
                  <a:srgbClr val="0070C0"/>
                </a:solidFill>
              </a:rPr>
              <a:t>5. H ανώτατη εκπαίδευση παρέχεται αποκλειστικά από ιδρύματα.</a:t>
            </a:r>
          </a:p>
          <a:p>
            <a:pPr eaLnBrk="1" hangingPunct="1"/>
            <a:r>
              <a:rPr lang="el-GR" sz="2400" b="1" smtClean="0">
                <a:solidFill>
                  <a:srgbClr val="0070C0"/>
                </a:solidFill>
              </a:rPr>
              <a:t>6. Oι καθηγητές των ανώτατων εκπαιδευτικών ιδρυμάτων είναι δημόσιοι λειτουργοί.</a:t>
            </a:r>
          </a:p>
          <a:p>
            <a:pPr eaLnBrk="1" hangingPunct="1"/>
            <a:endParaRPr lang="el-GR" sz="2400" smtClean="0">
              <a:solidFill>
                <a:srgbClr val="0070C0"/>
              </a:solidFill>
            </a:endParaRPr>
          </a:p>
        </p:txBody>
      </p:sp>
    </p:spTree>
  </p:cSld>
  <p:clrMapOvr>
    <a:masterClrMapping/>
  </p:clrMapOvr>
  <p:transition>
    <p:wheel/>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F:\εικονες Όλγας\papade1.jpg"/>
          <p:cNvPicPr>
            <a:picLocks noChangeAspect="1" noChangeArrowheads="1"/>
          </p:cNvPicPr>
          <p:nvPr/>
        </p:nvPicPr>
        <p:blipFill>
          <a:blip r:embed="rId2"/>
          <a:srcRect/>
          <a:stretch>
            <a:fillRect/>
          </a:stretch>
        </p:blipFill>
        <p:spPr bwMode="auto">
          <a:xfrm>
            <a:off x="563563" y="765175"/>
            <a:ext cx="8016875" cy="5327650"/>
          </a:xfrm>
          <a:prstGeom prst="rect">
            <a:avLst/>
          </a:prstGeom>
          <a:noFill/>
          <a:ln w="9525">
            <a:noFill/>
            <a:miter lim="800000"/>
            <a:headEnd/>
            <a:tailEnd/>
          </a:ln>
        </p:spPr>
      </p:pic>
    </p:spTree>
  </p:cSld>
  <p:clrMapOvr>
    <a:masterClrMapping/>
  </p:clrMapOvr>
  <p:transition>
    <p:wedg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439737"/>
          </a:xfrm>
        </p:spPr>
        <p:txBody>
          <a:bodyPr>
            <a:normAutofit fontScale="90000"/>
          </a:bodyPr>
          <a:lstStyle/>
          <a:p>
            <a:pPr eaLnBrk="1" hangingPunct="1">
              <a:defRPr/>
            </a:pPr>
            <a:endParaRPr lang="el-GR" dirty="0"/>
          </a:p>
        </p:txBody>
      </p:sp>
      <p:sp>
        <p:nvSpPr>
          <p:cNvPr id="3" name="2 - Θέση περιεχομένου"/>
          <p:cNvSpPr>
            <a:spLocks noGrp="1"/>
          </p:cNvSpPr>
          <p:nvPr>
            <p:ph idx="1"/>
          </p:nvPr>
        </p:nvSpPr>
        <p:spPr>
          <a:xfrm>
            <a:off x="500063" y="1071563"/>
            <a:ext cx="8186737" cy="3214687"/>
          </a:xfrm>
        </p:spPr>
        <p:txBody>
          <a:bodyPr>
            <a:normAutofit fontScale="55000" lnSpcReduction="20000"/>
          </a:bodyPr>
          <a:lstStyle/>
          <a:p>
            <a:pPr eaLnBrk="1" hangingPunct="1">
              <a:defRPr/>
            </a:pPr>
            <a:r>
              <a:rPr lang="el-GR" sz="3800" b="1" dirty="0">
                <a:solidFill>
                  <a:srgbClr val="0070C0"/>
                </a:solidFill>
              </a:rPr>
              <a:t>7. H επαγγελματική και κάθε άλλη ειδική εκπαίδευση παρέχεται από το </a:t>
            </a:r>
            <a:r>
              <a:rPr lang="el-GR" sz="3800" b="1" dirty="0" err="1" smtClean="0">
                <a:solidFill>
                  <a:srgbClr val="0070C0"/>
                </a:solidFill>
              </a:rPr>
              <a:t>Kράτoς</a:t>
            </a:r>
            <a:r>
              <a:rPr lang="el-GR" sz="3800" b="1" dirty="0" smtClean="0">
                <a:solidFill>
                  <a:srgbClr val="0070C0"/>
                </a:solidFill>
              </a:rPr>
              <a:t>.</a:t>
            </a:r>
          </a:p>
          <a:p>
            <a:pPr eaLnBrk="1" hangingPunct="1">
              <a:defRPr/>
            </a:pPr>
            <a:r>
              <a:rPr lang="el-GR" sz="3800" b="1" dirty="0">
                <a:solidFill>
                  <a:srgbClr val="0070C0"/>
                </a:solidFill>
              </a:rPr>
              <a:t>8. Νόμος ορίζει τις προϋποθέσεις και τους όρους χορήγησης άδειας για την ίδρυση και λειτουργία εκπαιδευτηρίων που δεν ανήκουν στο </a:t>
            </a:r>
            <a:r>
              <a:rPr lang="el-GR" sz="3800" b="1" dirty="0" err="1" smtClean="0">
                <a:solidFill>
                  <a:srgbClr val="0070C0"/>
                </a:solidFill>
              </a:rPr>
              <a:t>Kράτoς</a:t>
            </a:r>
            <a:r>
              <a:rPr lang="el-GR" sz="3800" b="1" dirty="0" smtClean="0">
                <a:solidFill>
                  <a:srgbClr val="0070C0"/>
                </a:solidFill>
              </a:rPr>
              <a:t>.</a:t>
            </a:r>
          </a:p>
          <a:p>
            <a:pPr eaLnBrk="1" hangingPunct="1">
              <a:defRPr/>
            </a:pPr>
            <a:r>
              <a:rPr lang="el-GR" sz="3800" b="1" dirty="0">
                <a:solidFill>
                  <a:srgbClr val="0070C0"/>
                </a:solidFill>
              </a:rPr>
              <a:t>9. O αθλητισμός τελεί υπό την προστασία και την ανώτατη εποπτεία του </a:t>
            </a:r>
            <a:r>
              <a:rPr lang="el-GR" sz="3800" b="1" dirty="0" err="1" smtClean="0">
                <a:solidFill>
                  <a:srgbClr val="0070C0"/>
                </a:solidFill>
              </a:rPr>
              <a:t>Kράτoυς</a:t>
            </a:r>
            <a:r>
              <a:rPr lang="el-GR" sz="3800" b="1" dirty="0" smtClean="0">
                <a:solidFill>
                  <a:srgbClr val="0070C0"/>
                </a:solidFill>
              </a:rPr>
              <a:t>.</a:t>
            </a:r>
          </a:p>
          <a:p>
            <a:pPr eaLnBrk="1" hangingPunct="1">
              <a:defRPr/>
            </a:pPr>
            <a:endParaRPr lang="el-GR" sz="2400" dirty="0"/>
          </a:p>
          <a:p>
            <a:pPr eaLnBrk="1" hangingPunct="1">
              <a:defRPr/>
            </a:pPr>
            <a:endParaRPr lang="el-GR" sz="2400" dirty="0" smtClean="0"/>
          </a:p>
          <a:p>
            <a:pPr eaLnBrk="1" hangingPunct="1">
              <a:buFontTx/>
              <a:buNone/>
              <a:defRPr/>
            </a:pPr>
            <a:r>
              <a:rPr lang="el-GR" sz="2400" dirty="0" smtClean="0"/>
              <a:t>           </a:t>
            </a:r>
          </a:p>
          <a:p>
            <a:pPr eaLnBrk="1" hangingPunct="1">
              <a:buFontTx/>
              <a:buNone/>
              <a:defRPr/>
            </a:pPr>
            <a:r>
              <a:rPr lang="el-GR" sz="2400" dirty="0" smtClean="0"/>
              <a:t>            </a:t>
            </a:r>
            <a:endParaRPr lang="el-GR" sz="2400" dirty="0"/>
          </a:p>
        </p:txBody>
      </p:sp>
      <p:pic>
        <p:nvPicPr>
          <p:cNvPr id="14340" name="Picture 9" descr="F:\εικονες Όλγας\hands1.jpg"/>
          <p:cNvPicPr>
            <a:picLocks noChangeAspect="1" noChangeArrowheads="1"/>
          </p:cNvPicPr>
          <p:nvPr/>
        </p:nvPicPr>
        <p:blipFill>
          <a:blip r:embed="rId2"/>
          <a:srcRect/>
          <a:stretch>
            <a:fillRect/>
          </a:stretch>
        </p:blipFill>
        <p:spPr bwMode="auto">
          <a:xfrm>
            <a:off x="1857375" y="3500438"/>
            <a:ext cx="5572125" cy="3343275"/>
          </a:xfrm>
          <a:prstGeom prst="rect">
            <a:avLst/>
          </a:prstGeom>
          <a:noFill/>
          <a:ln w="9525">
            <a:noFill/>
            <a:miter lim="800000"/>
            <a:headEnd/>
            <a:tailEnd/>
          </a:ln>
        </p:spPr>
      </p:pic>
    </p:spTree>
  </p:cSld>
  <p:clrMapOvr>
    <a:masterClrMapping/>
  </p:clrMapOvr>
  <p:transition>
    <p:circl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1 - Τίτλος"/>
          <p:cNvSpPr>
            <a:spLocks noGrp="1"/>
          </p:cNvSpPr>
          <p:nvPr>
            <p:ph type="title"/>
          </p:nvPr>
        </p:nvSpPr>
        <p:spPr>
          <a:xfrm>
            <a:off x="457200" y="274638"/>
            <a:ext cx="8229600" cy="6154737"/>
          </a:xfrm>
        </p:spPr>
        <p:txBody>
          <a:bodyPr/>
          <a:lstStyle/>
          <a:p>
            <a:pPr eaLnBrk="1" hangingPunct="1"/>
            <a:endParaRPr lang="el-GR" smtClean="0"/>
          </a:p>
        </p:txBody>
      </p:sp>
      <p:pic>
        <p:nvPicPr>
          <p:cNvPr id="15363" name="Picture 2" descr="F:\εικονες Κικής\249974_173277682729010_100001403394986_429552_6708316_n_large.jpg"/>
          <p:cNvPicPr>
            <a:picLocks noChangeAspect="1" noChangeArrowheads="1"/>
          </p:cNvPicPr>
          <p:nvPr/>
        </p:nvPicPr>
        <p:blipFill>
          <a:blip r:embed="rId2"/>
          <a:srcRect/>
          <a:stretch>
            <a:fillRect/>
          </a:stretch>
        </p:blipFill>
        <p:spPr bwMode="auto">
          <a:xfrm>
            <a:off x="2190750" y="171450"/>
            <a:ext cx="4524375" cy="6189663"/>
          </a:xfrm>
          <a:prstGeom prst="rect">
            <a:avLst/>
          </a:prstGeom>
          <a:noFill/>
          <a:ln w="9525">
            <a:noFill/>
            <a:miter lim="800000"/>
            <a:headEnd/>
            <a:tailEnd/>
          </a:ln>
        </p:spPr>
      </p:pic>
    </p:spTree>
  </p:cSld>
  <p:clrMapOvr>
    <a:masterClrMapping/>
  </p:clrMapOvr>
  <p:transition>
    <p:split orient="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329613" cy="1143000"/>
          </a:xfrm>
        </p:spPr>
        <p:txBody>
          <a:bodyPr>
            <a:normAutofit fontScale="90000"/>
          </a:bodyPr>
          <a:lstStyle/>
          <a:p>
            <a:pPr eaLnBrk="1" hangingPunct="1">
              <a:defRPr/>
            </a:pPr>
            <a:r>
              <a:rPr lang="el-GR" sz="4000" b="1" u="sng" dirty="0">
                <a:solidFill>
                  <a:srgbClr val="002060"/>
                </a:solidFill>
              </a:rPr>
              <a:t>ΕΚΠΑΙΔΕΥΣΗ  ΓΙΑ ΟΛΟΥΣ  ΠΑΝΤΟΥ</a:t>
            </a:r>
            <a:endParaRPr lang="el-GR" sz="4000" dirty="0">
              <a:solidFill>
                <a:srgbClr val="002060"/>
              </a:solidFill>
            </a:endParaRPr>
          </a:p>
        </p:txBody>
      </p:sp>
      <p:sp>
        <p:nvSpPr>
          <p:cNvPr id="3" name="2 - Θέση περιεχομένου"/>
          <p:cNvSpPr>
            <a:spLocks noGrp="1"/>
          </p:cNvSpPr>
          <p:nvPr>
            <p:ph idx="1"/>
          </p:nvPr>
        </p:nvSpPr>
        <p:spPr/>
        <p:txBody>
          <a:bodyPr>
            <a:normAutofit fontScale="32500" lnSpcReduction="20000"/>
          </a:bodyPr>
          <a:lstStyle/>
          <a:p>
            <a:pPr eaLnBrk="1" hangingPunct="1">
              <a:buFont typeface="Wingdings" pitchFamily="2" charset="2"/>
              <a:buChar char="ü"/>
              <a:defRPr/>
            </a:pPr>
            <a:r>
              <a:rPr lang="el-GR" sz="5900" b="1" dirty="0"/>
              <a:t> </a:t>
            </a:r>
            <a:r>
              <a:rPr lang="el-GR" sz="5900" b="1" dirty="0">
                <a:solidFill>
                  <a:srgbClr val="0070C0"/>
                </a:solidFill>
              </a:rPr>
              <a:t>69 εκατομμύρια παιδιά στον κόσμο </a:t>
            </a:r>
            <a:r>
              <a:rPr lang="el-GR" sz="5900" b="1" dirty="0" smtClean="0">
                <a:solidFill>
                  <a:srgbClr val="0070C0"/>
                </a:solidFill>
              </a:rPr>
              <a:t>δεν πηγαίνουν </a:t>
            </a:r>
            <a:r>
              <a:rPr lang="el-GR" sz="5900" b="1" dirty="0">
                <a:solidFill>
                  <a:srgbClr val="0070C0"/>
                </a:solidFill>
              </a:rPr>
              <a:t>σχολείο. </a:t>
            </a:r>
            <a:endParaRPr lang="el-GR" sz="5900" b="1" dirty="0" smtClean="0">
              <a:solidFill>
                <a:srgbClr val="0070C0"/>
              </a:solidFill>
            </a:endParaRPr>
          </a:p>
          <a:p>
            <a:pPr eaLnBrk="1" hangingPunct="1">
              <a:buFont typeface="Wingdings" pitchFamily="2" charset="2"/>
              <a:buChar char="ü"/>
              <a:defRPr/>
            </a:pPr>
            <a:r>
              <a:rPr lang="el-GR" sz="5900" b="1" dirty="0">
                <a:solidFill>
                  <a:srgbClr val="0070C0"/>
                </a:solidFill>
              </a:rPr>
              <a:t>796 εκατομμύρια ενήλικες είναι αναλφάβητοι. Τα 2/3 είναι </a:t>
            </a:r>
            <a:r>
              <a:rPr lang="el-GR" sz="5900" b="1" dirty="0" smtClean="0">
                <a:solidFill>
                  <a:srgbClr val="0070C0"/>
                </a:solidFill>
              </a:rPr>
              <a:t>γυναίκες</a:t>
            </a:r>
          </a:p>
          <a:p>
            <a:pPr eaLnBrk="1" hangingPunct="1">
              <a:buFont typeface="Wingdings" pitchFamily="2" charset="2"/>
              <a:buChar char="ü"/>
              <a:defRPr/>
            </a:pPr>
            <a:r>
              <a:rPr lang="el-GR" sz="5900" b="1" dirty="0">
                <a:solidFill>
                  <a:srgbClr val="0070C0"/>
                </a:solidFill>
              </a:rPr>
              <a:t>Το 2000 οι ηγέτες όλων των κρατών δεσμεύτηκαν πως όλα τα παιδιά θα έχουν πρόσβαση σε δωρεάν και ποιοτική εκπαίδευση μέχρι το 2015. </a:t>
            </a:r>
            <a:endParaRPr lang="el-GR" sz="5900" b="1" dirty="0" smtClean="0">
              <a:solidFill>
                <a:srgbClr val="0070C0"/>
              </a:solidFill>
            </a:endParaRPr>
          </a:p>
          <a:p>
            <a:pPr eaLnBrk="1" hangingPunct="1">
              <a:buFont typeface="Wingdings" pitchFamily="2" charset="2"/>
              <a:buChar char="ü"/>
              <a:defRPr/>
            </a:pPr>
            <a:r>
              <a:rPr lang="el-GR" sz="5900" b="1" dirty="0">
                <a:solidFill>
                  <a:srgbClr val="0070C0"/>
                </a:solidFill>
              </a:rPr>
              <a:t>Το ποσό των 5,6 δισεκατομμυρίων δολαρίων που απαιτείται για καθολική πρωτοβάθμια εκπαίδευση αντιστοιχεί στις παγκόσμιες στρατιωτικές δαπάνες 3 ημερών. </a:t>
            </a:r>
          </a:p>
          <a:p>
            <a:pPr eaLnBrk="1" hangingPunct="1">
              <a:buFontTx/>
              <a:buNone/>
              <a:defRPr/>
            </a:pPr>
            <a:r>
              <a:rPr lang="el-GR" sz="5900" dirty="0"/>
              <a:t/>
            </a:r>
            <a:br>
              <a:rPr lang="el-GR" sz="5900" dirty="0"/>
            </a:br>
            <a:r>
              <a:rPr lang="el-GR" dirty="0"/>
              <a:t/>
            </a:r>
            <a:br>
              <a:rPr lang="el-GR" dirty="0"/>
            </a:br>
            <a:endParaRPr lang="el-GR" dirty="0"/>
          </a:p>
          <a:p>
            <a:pPr eaLnBrk="1" hangingPunct="1">
              <a:defRPr/>
            </a:pPr>
            <a:endParaRPr lang="el-GR" dirty="0"/>
          </a:p>
        </p:txBody>
      </p:sp>
    </p:spTree>
  </p:cSld>
  <p:clrMapOvr>
    <a:masterClrMapping/>
  </p:clrMapOvr>
  <p:transition>
    <p:wheel/>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2 - Θέση περιεχομένου"/>
          <p:cNvSpPr>
            <a:spLocks noGrp="1"/>
          </p:cNvSpPr>
          <p:nvPr>
            <p:ph idx="1"/>
          </p:nvPr>
        </p:nvSpPr>
        <p:spPr>
          <a:xfrm>
            <a:off x="457200" y="714375"/>
            <a:ext cx="8229600" cy="4357688"/>
          </a:xfrm>
        </p:spPr>
        <p:txBody>
          <a:bodyPr/>
          <a:lstStyle/>
          <a:p>
            <a:pPr eaLnBrk="1" hangingPunct="1"/>
            <a:r>
              <a:rPr lang="el-GR" sz="2800" b="1" smtClean="0">
                <a:solidFill>
                  <a:srgbClr val="0070C0"/>
                </a:solidFill>
              </a:rPr>
              <a:t>1. Καθένας έχει δικαίωµα στην εκπαίδευση</a:t>
            </a:r>
          </a:p>
          <a:p>
            <a:pPr eaLnBrk="1" hangingPunct="1"/>
            <a:r>
              <a:rPr lang="el-GR" sz="2800" b="1" smtClean="0">
                <a:solidFill>
                  <a:srgbClr val="0070C0"/>
                </a:solidFill>
              </a:rPr>
              <a:t>2. Η εκπαίδευση πρέπει να αποβλέπει στην πλήρη ανάπτυξη της ανθρώπινης προσωπικότητας και στην ενίσχυση του σεβασµού των ανθρωπίνων δικαιωµάτων και των θεµελιωδών ελευθεριών.</a:t>
            </a:r>
          </a:p>
          <a:p>
            <a:pPr eaLnBrk="1" hangingPunct="1"/>
            <a:r>
              <a:rPr lang="el-GR" sz="2800" b="1" smtClean="0">
                <a:solidFill>
                  <a:srgbClr val="0070C0"/>
                </a:solidFill>
              </a:rPr>
              <a:t>3. Οι γονείς έχουν, κατά προτεραιότητα, το δικαίωµα να επιλέγουν το είδος της παιδείας που θα δοθεί στα παιδιά τους.</a:t>
            </a:r>
          </a:p>
          <a:p>
            <a:pPr eaLnBrk="1" hangingPunct="1"/>
            <a:endParaRPr lang="el-GR" sz="2400" smtClean="0"/>
          </a:p>
        </p:txBody>
      </p:sp>
    </p:spTree>
  </p:cSld>
  <p:clrMapOvr>
    <a:masterClrMapping/>
  </p:clrMapOvr>
  <p:transition>
    <p:spli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F:\εικονες Κικής\image.jpg"/>
          <p:cNvPicPr>
            <a:picLocks noChangeAspect="1" noChangeArrowheads="1"/>
          </p:cNvPicPr>
          <p:nvPr/>
        </p:nvPicPr>
        <p:blipFill>
          <a:blip r:embed="rId2"/>
          <a:srcRect/>
          <a:stretch>
            <a:fillRect/>
          </a:stretch>
        </p:blipFill>
        <p:spPr bwMode="auto">
          <a:xfrm>
            <a:off x="1143000" y="928688"/>
            <a:ext cx="6913563" cy="4943475"/>
          </a:xfrm>
          <a:prstGeom prst="rect">
            <a:avLst/>
          </a:prstGeom>
          <a:noFill/>
          <a:ln w="9525">
            <a:noFill/>
            <a:miter lim="800000"/>
            <a:headEnd/>
            <a:tailEnd/>
          </a:ln>
        </p:spPr>
      </p:pic>
    </p:spTree>
  </p:cSld>
  <p:clrMapOvr>
    <a:masterClrMapping/>
  </p:clrMapOvr>
  <p:transition>
    <p:pull dir="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1 - Εικόνα" descr="E:\εικονες Κικής\0385b3f8ed0f1bf3370bf73dfe15d30f_large.png"/>
          <p:cNvPicPr>
            <a:picLocks noChangeAspect="1" noChangeArrowheads="1"/>
          </p:cNvPicPr>
          <p:nvPr/>
        </p:nvPicPr>
        <p:blipFill>
          <a:blip r:embed="rId2"/>
          <a:srcRect/>
          <a:stretch>
            <a:fillRect/>
          </a:stretch>
        </p:blipFill>
        <p:spPr bwMode="auto">
          <a:xfrm>
            <a:off x="1857375" y="0"/>
            <a:ext cx="5273675" cy="6858000"/>
          </a:xfrm>
          <a:prstGeom prst="rect">
            <a:avLst/>
          </a:prstGeom>
          <a:noFill/>
          <a:ln w="9525">
            <a:noFill/>
            <a:miter lim="800000"/>
            <a:headEnd/>
            <a:tailEnd/>
          </a:ln>
        </p:spPr>
      </p:pic>
    </p:spTree>
  </p:cSld>
  <p:clrMapOvr>
    <a:masterClrMapping/>
  </p:clrMapOvr>
  <p:transition>
    <p:zo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F:\εικονες Κικής\tumblr_lrgpq95EC61qjv1kjo1_500_large.jpg"/>
          <p:cNvPicPr>
            <a:picLocks noChangeAspect="1" noChangeArrowheads="1"/>
          </p:cNvPicPr>
          <p:nvPr/>
        </p:nvPicPr>
        <p:blipFill>
          <a:blip r:embed="rId2"/>
          <a:srcRect/>
          <a:stretch>
            <a:fillRect/>
          </a:stretch>
        </p:blipFill>
        <p:spPr bwMode="auto">
          <a:xfrm>
            <a:off x="1397000" y="723900"/>
            <a:ext cx="6350000" cy="5410200"/>
          </a:xfrm>
          <a:prstGeom prst="rect">
            <a:avLst/>
          </a:prstGeom>
          <a:noFill/>
          <a:ln w="9525">
            <a:noFill/>
            <a:miter lim="800000"/>
            <a:headEnd/>
            <a:tailEnd/>
          </a:ln>
        </p:spPr>
      </p:pic>
    </p:spTree>
  </p:cSld>
  <p:clrMapOvr>
    <a:masterClrMapping/>
  </p:clrMapOvr>
  <p:transition>
    <p:strips/>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pPr eaLnBrk="1" hangingPunct="1">
              <a:defRPr/>
            </a:pPr>
            <a:r>
              <a:rPr lang="el-GR" b="1" u="sng" dirty="0">
                <a:solidFill>
                  <a:srgbClr val="002060"/>
                </a:solidFill>
              </a:rPr>
              <a:t>ΠΟΙΑ ΕΙΝΑΙ ΤΑ ΔΙΚΑΙΩΜΑΤΑ ΜΟΥ</a:t>
            </a:r>
            <a:r>
              <a:rPr lang="el-GR" dirty="0"/>
              <a:t/>
            </a:r>
            <a:br>
              <a:rPr lang="el-GR" dirty="0"/>
            </a:br>
            <a:endParaRPr lang="el-GR" dirty="0"/>
          </a:p>
        </p:txBody>
      </p:sp>
      <p:sp>
        <p:nvSpPr>
          <p:cNvPr id="21507" name="2 - Θέση περιεχομένου"/>
          <p:cNvSpPr>
            <a:spLocks noGrp="1"/>
          </p:cNvSpPr>
          <p:nvPr>
            <p:ph idx="1"/>
          </p:nvPr>
        </p:nvSpPr>
        <p:spPr/>
        <p:txBody>
          <a:bodyPr/>
          <a:lstStyle/>
          <a:p>
            <a:pPr eaLnBrk="1" hangingPunct="1">
              <a:buFont typeface="Wingdings" pitchFamily="2" charset="2"/>
              <a:buChar char="Ø"/>
            </a:pPr>
            <a:r>
              <a:rPr lang="el-GR" sz="2400" b="1" smtClean="0">
                <a:solidFill>
                  <a:srgbClr val="0070C0"/>
                </a:solidFill>
              </a:rPr>
              <a:t>1. Δικαίωμα εγγραφής και φοίτησης.  </a:t>
            </a:r>
          </a:p>
          <a:p>
            <a:pPr eaLnBrk="1" hangingPunct="1">
              <a:buFont typeface="Wingdings" pitchFamily="2" charset="2"/>
              <a:buChar char="Ø"/>
            </a:pPr>
            <a:r>
              <a:rPr lang="el-GR" sz="2400" b="1" smtClean="0">
                <a:solidFill>
                  <a:srgbClr val="0070C0"/>
                </a:solidFill>
              </a:rPr>
              <a:t>2. Δικαίωμα διευκόλυνσης στην πρόσβαση.   </a:t>
            </a:r>
          </a:p>
          <a:p>
            <a:pPr eaLnBrk="1" hangingPunct="1">
              <a:buFont typeface="Wingdings" pitchFamily="2" charset="2"/>
              <a:buChar char="Ø"/>
            </a:pPr>
            <a:r>
              <a:rPr lang="el-GR" sz="2400" b="1" smtClean="0">
                <a:solidFill>
                  <a:srgbClr val="0070C0"/>
                </a:solidFill>
              </a:rPr>
              <a:t>3. Δικαίωμα μη διάκρισης.   </a:t>
            </a:r>
          </a:p>
          <a:p>
            <a:pPr eaLnBrk="1" hangingPunct="1">
              <a:buFont typeface="Wingdings" pitchFamily="2" charset="2"/>
              <a:buChar char="Ø"/>
            </a:pPr>
            <a:r>
              <a:rPr lang="el-GR" sz="2400" b="1" smtClean="0">
                <a:solidFill>
                  <a:srgbClr val="0070C0"/>
                </a:solidFill>
              </a:rPr>
              <a:t>4. Δικαίωμα ποιότητας σπουδών.   </a:t>
            </a:r>
          </a:p>
          <a:p>
            <a:pPr eaLnBrk="1" hangingPunct="1">
              <a:buFont typeface="Wingdings" pitchFamily="2" charset="2"/>
              <a:buChar char="Ø"/>
            </a:pPr>
            <a:r>
              <a:rPr lang="el-GR" sz="2400" b="1" smtClean="0">
                <a:solidFill>
                  <a:srgbClr val="0070C0"/>
                </a:solidFill>
              </a:rPr>
              <a:t>5. Δικαίωμα υγιεινής και ασφάλειας.   </a:t>
            </a:r>
          </a:p>
          <a:p>
            <a:pPr eaLnBrk="1" hangingPunct="1">
              <a:buFont typeface="Wingdings" pitchFamily="2" charset="2"/>
              <a:buChar char="Ø"/>
            </a:pPr>
            <a:r>
              <a:rPr lang="el-GR" sz="2400" b="1" smtClean="0">
                <a:solidFill>
                  <a:srgbClr val="0070C0"/>
                </a:solidFill>
              </a:rPr>
              <a:t>6. Δικαίωμα εξειδικευμένης εκπαίδευσης</a:t>
            </a:r>
            <a:r>
              <a:rPr lang="el-GR" b="1" smtClean="0">
                <a:solidFill>
                  <a:srgbClr val="0070C0"/>
                </a:solidFill>
              </a:rPr>
              <a:t>.  </a:t>
            </a:r>
          </a:p>
          <a:p>
            <a:pPr eaLnBrk="1" hangingPunct="1">
              <a:buFont typeface="Wingdings" pitchFamily="2" charset="2"/>
              <a:buChar char="Ø"/>
            </a:pPr>
            <a:r>
              <a:rPr lang="el-GR" sz="2400" b="1" smtClean="0">
                <a:solidFill>
                  <a:srgbClr val="0070C0"/>
                </a:solidFill>
              </a:rPr>
              <a:t>7. Δικαίωμα σεβασμού της προσωπικότητας και της αξιοπρέπειας.</a:t>
            </a:r>
          </a:p>
          <a:p>
            <a:pPr eaLnBrk="1" hangingPunct="1">
              <a:buFont typeface="Wingdings" pitchFamily="2" charset="2"/>
              <a:buChar char="Ø"/>
            </a:pPr>
            <a:r>
              <a:rPr lang="el-GR" sz="2400" b="1" smtClean="0">
                <a:solidFill>
                  <a:srgbClr val="0070C0"/>
                </a:solidFill>
              </a:rPr>
              <a:t> 8. Δικαίωμα έκφρασης απόψεων και διαλόγου.  </a:t>
            </a:r>
            <a:r>
              <a:rPr lang="el-GR" b="1" smtClean="0">
                <a:solidFill>
                  <a:srgbClr val="0070C0"/>
                </a:solidFill>
              </a:rPr>
              <a:t> </a:t>
            </a:r>
          </a:p>
        </p:txBody>
      </p:sp>
    </p:spTree>
  </p:cSld>
  <p:clrMapOvr>
    <a:masterClrMapping/>
  </p:clrMapOvr>
  <p:transition>
    <p:strips dir="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370013" y="301625"/>
            <a:ext cx="7313612" cy="555625"/>
          </a:xfrm>
        </p:spPr>
        <p:txBody>
          <a:bodyPr/>
          <a:lstStyle/>
          <a:p>
            <a:pPr algn="ctr" eaLnBrk="1" fontAlgn="auto" hangingPunct="1">
              <a:spcAft>
                <a:spcPts val="0"/>
              </a:spcAft>
              <a:defRPr/>
            </a:pPr>
            <a:r>
              <a:rPr lang="el-GR" dirty="0" smtClean="0">
                <a:solidFill>
                  <a:schemeClr val="tx2">
                    <a:satMod val="130000"/>
                  </a:schemeClr>
                </a:solidFill>
              </a:rPr>
              <a:t>ΑΝΘΡΩΠΙΝΑ ΔΙΚΑΙΩΜΑΤΑ</a:t>
            </a:r>
            <a:endParaRPr lang="el-GR" dirty="0">
              <a:solidFill>
                <a:schemeClr val="tx2">
                  <a:satMod val="130000"/>
                </a:schemeClr>
              </a:solidFill>
            </a:endParaRPr>
          </a:p>
        </p:txBody>
      </p:sp>
      <p:sp>
        <p:nvSpPr>
          <p:cNvPr id="3" name="Θέση περιεχομένου 2"/>
          <p:cNvSpPr>
            <a:spLocks noGrp="1"/>
          </p:cNvSpPr>
          <p:nvPr>
            <p:ph idx="1"/>
          </p:nvPr>
        </p:nvSpPr>
        <p:spPr>
          <a:xfrm>
            <a:off x="0" y="1143000"/>
            <a:ext cx="9144000" cy="5715000"/>
          </a:xfrm>
        </p:spPr>
        <p:txBody>
          <a:bodyPr>
            <a:normAutofit fontScale="77500" lnSpcReduction="20000"/>
          </a:bodyPr>
          <a:lstStyle/>
          <a:p>
            <a:pPr marL="365760" indent="-283464" eaLnBrk="1" fontAlgn="auto" hangingPunct="1">
              <a:spcAft>
                <a:spcPts val="0"/>
              </a:spcAft>
              <a:buFont typeface="Wingdings" pitchFamily="2" charset="2"/>
              <a:buNone/>
              <a:defRPr/>
            </a:pPr>
            <a:endParaRPr lang="el-GR" dirty="0"/>
          </a:p>
          <a:p>
            <a:pPr marL="365760" indent="-283464" eaLnBrk="1" fontAlgn="auto" hangingPunct="1">
              <a:spcAft>
                <a:spcPts val="0"/>
              </a:spcAft>
              <a:buFont typeface="Wingdings 2"/>
              <a:buChar char=""/>
              <a:defRPr/>
            </a:pPr>
            <a:r>
              <a:rPr lang="el-GR" dirty="0"/>
              <a:t>Όλοι οι άνθρωποι γεννιούνται ελεύθεροι και ίσοι στην αξιοπρέπεια και τα δικαιώματα. Είναι προικισμένοι με λογική και συνείδηση, και οφείλουν να συμπεριφέρονται μεταξύ τους με πνεύμα αδελφοσύνης. </a:t>
            </a:r>
            <a:endParaRPr lang="en-US" dirty="0" smtClean="0"/>
          </a:p>
          <a:p>
            <a:pPr marL="365760" indent="-283464" eaLnBrk="1" fontAlgn="auto" hangingPunct="1">
              <a:spcAft>
                <a:spcPts val="0"/>
              </a:spcAft>
              <a:buFont typeface="Wingdings" pitchFamily="2" charset="2"/>
              <a:buNone/>
              <a:defRPr/>
            </a:pPr>
            <a:endParaRPr lang="el-GR" dirty="0"/>
          </a:p>
          <a:p>
            <a:pPr marL="365760" indent="-283464" eaLnBrk="1" fontAlgn="auto" hangingPunct="1">
              <a:spcAft>
                <a:spcPts val="0"/>
              </a:spcAft>
              <a:buFont typeface="Wingdings 2"/>
              <a:buChar char=""/>
              <a:defRPr/>
            </a:pPr>
            <a:r>
              <a:rPr lang="el-GR" dirty="0" smtClean="0"/>
              <a:t>Τα </a:t>
            </a:r>
            <a:r>
              <a:rPr lang="el-GR" b="1" dirty="0" smtClean="0"/>
              <a:t>ανθρώπινα δικαιώματα</a:t>
            </a:r>
            <a:r>
              <a:rPr lang="el-GR" dirty="0" smtClean="0"/>
              <a:t> είναι «βασικά δικαιώματα και θεμελιώδεις ελευθερίες που δικαιούνται όλοι οι άνθρωποι», τα οποία περιλαμβάνουν </a:t>
            </a:r>
            <a:r>
              <a:rPr lang="el-GR" b="1" dirty="0" smtClean="0"/>
              <a:t>αστικά και πολιτικά </a:t>
            </a:r>
            <a:r>
              <a:rPr lang="el-GR" dirty="0" smtClean="0"/>
              <a:t>δικαιώματα όπως το δικαίωμα στη ζωή και την ελευθερία, την ελευθερία σκέψης και έκφρασης, καθώς και την ισότητα ενώπιον του νόμου. Στα ανθρώπινα δικαιώματα περιλαμβάνονται, επίσης, κοινωνικά, πολιτιστικά και οικονομικά δικαιώματα, όπως το δικαίωμα της συμμετοχής στον πολιτισμό, το δικαίωμα στην τροφή, την εργασία και την εκπαίδευση.</a:t>
            </a:r>
          </a:p>
          <a:p>
            <a:pPr marL="0" indent="0" eaLnBrk="1" fontAlgn="auto" hangingPunct="1">
              <a:spcAft>
                <a:spcPts val="0"/>
              </a:spcAft>
              <a:buFont typeface="Wingdings 2"/>
              <a:buNone/>
              <a:defRPr/>
            </a:pPr>
            <a:endParaRPr lang="el-GR" dirty="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amond(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diamond(in)">
                                      <p:cBhvr>
                                        <p:cTn id="17"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511175"/>
          </a:xfrm>
        </p:spPr>
        <p:txBody>
          <a:bodyPr>
            <a:normAutofit fontScale="90000"/>
          </a:bodyPr>
          <a:lstStyle/>
          <a:p>
            <a:pPr eaLnBrk="1" hangingPunct="1">
              <a:defRPr/>
            </a:pPr>
            <a:endParaRPr lang="el-GR" dirty="0"/>
          </a:p>
        </p:txBody>
      </p:sp>
      <p:sp>
        <p:nvSpPr>
          <p:cNvPr id="22531" name="2 - Θέση περιεχομένου"/>
          <p:cNvSpPr>
            <a:spLocks noGrp="1"/>
          </p:cNvSpPr>
          <p:nvPr>
            <p:ph idx="1"/>
          </p:nvPr>
        </p:nvSpPr>
        <p:spPr>
          <a:xfrm>
            <a:off x="457200" y="3571875"/>
            <a:ext cx="8229600" cy="2554288"/>
          </a:xfrm>
        </p:spPr>
        <p:txBody>
          <a:bodyPr/>
          <a:lstStyle/>
          <a:p>
            <a:pPr eaLnBrk="1" hangingPunct="1">
              <a:buFont typeface="Wingdings" pitchFamily="2" charset="2"/>
              <a:buChar char="Ø"/>
            </a:pPr>
            <a:r>
              <a:rPr lang="el-GR" sz="2400" b="1" smtClean="0">
                <a:solidFill>
                  <a:srgbClr val="0070C0"/>
                </a:solidFill>
              </a:rPr>
              <a:t>9. Δικαίωμα ενημέρωσης, κατανόησης και στήριξης.</a:t>
            </a:r>
          </a:p>
          <a:p>
            <a:pPr eaLnBrk="1" hangingPunct="1">
              <a:buFont typeface="Wingdings" pitchFamily="2" charset="2"/>
              <a:buChar char="Ø"/>
            </a:pPr>
            <a:r>
              <a:rPr lang="el-GR" sz="2400" b="1" smtClean="0">
                <a:solidFill>
                  <a:srgbClr val="0070C0"/>
                </a:solidFill>
              </a:rPr>
              <a:t>10. Δικαίωμα προστασίας από τη βία.</a:t>
            </a:r>
          </a:p>
          <a:p>
            <a:pPr eaLnBrk="1" hangingPunct="1">
              <a:buFont typeface="Wingdings" pitchFamily="2" charset="2"/>
              <a:buChar char="Ø"/>
            </a:pPr>
            <a:r>
              <a:rPr lang="el-GR" sz="2400" b="1" smtClean="0">
                <a:solidFill>
                  <a:srgbClr val="0070C0"/>
                </a:solidFill>
              </a:rPr>
              <a:t>11. Δικαίωμα ενημέρωσης των γονέων.</a:t>
            </a:r>
          </a:p>
          <a:p>
            <a:pPr eaLnBrk="1" hangingPunct="1">
              <a:buFont typeface="Wingdings" pitchFamily="2" charset="2"/>
              <a:buChar char="Ø"/>
            </a:pPr>
            <a:r>
              <a:rPr lang="el-GR" sz="2400" b="1" smtClean="0">
                <a:solidFill>
                  <a:srgbClr val="0070C0"/>
                </a:solidFill>
              </a:rPr>
              <a:t>12. Δικαίωμα απονομής τίτλων σπουδών. </a:t>
            </a:r>
            <a:r>
              <a:rPr lang="el-GR" sz="2400" b="1" smtClean="0"/>
              <a:t> </a:t>
            </a:r>
          </a:p>
          <a:p>
            <a:pPr eaLnBrk="1" hangingPunct="1">
              <a:buFontTx/>
              <a:buNone/>
            </a:pPr>
            <a:endParaRPr lang="el-GR" sz="2400" smtClean="0"/>
          </a:p>
          <a:p>
            <a:pPr eaLnBrk="1" hangingPunct="1">
              <a:buFontTx/>
              <a:buNone/>
            </a:pPr>
            <a:endParaRPr lang="el-GR" sz="2400" smtClean="0"/>
          </a:p>
        </p:txBody>
      </p:sp>
      <p:pic>
        <p:nvPicPr>
          <p:cNvPr id="22532" name="Picture 3" descr="F:\εικονες Κικής\455103432_d54916d165_z_large.jpg"/>
          <p:cNvPicPr>
            <a:picLocks noChangeAspect="1" noChangeArrowheads="1"/>
          </p:cNvPicPr>
          <p:nvPr/>
        </p:nvPicPr>
        <p:blipFill>
          <a:blip r:embed="rId2"/>
          <a:srcRect/>
          <a:stretch>
            <a:fillRect/>
          </a:stretch>
        </p:blipFill>
        <p:spPr bwMode="auto">
          <a:xfrm>
            <a:off x="1857375" y="0"/>
            <a:ext cx="5654675" cy="3627438"/>
          </a:xfrm>
          <a:prstGeom prst="rect">
            <a:avLst/>
          </a:prstGeom>
          <a:noFill/>
          <a:ln w="9525">
            <a:noFill/>
            <a:miter lim="800000"/>
            <a:headEnd/>
            <a:tailEnd/>
          </a:ln>
        </p:spPr>
      </p:pic>
    </p:spTree>
  </p:cSld>
  <p:clrMapOvr>
    <a:masterClrMapping/>
  </p:clrMapOvr>
  <p:transition>
    <p:strips dir="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1 - Τίτλος"/>
          <p:cNvSpPr>
            <a:spLocks noGrp="1"/>
          </p:cNvSpPr>
          <p:nvPr>
            <p:ph type="ctrTitle"/>
          </p:nvPr>
        </p:nvSpPr>
        <p:spPr>
          <a:xfrm>
            <a:off x="714375" y="285750"/>
            <a:ext cx="7239000" cy="714375"/>
          </a:xfrm>
        </p:spPr>
        <p:txBody>
          <a:bodyPr/>
          <a:lstStyle/>
          <a:p>
            <a:pPr algn="ctr"/>
            <a:r>
              <a:rPr lang="el-GR" sz="2000" b="1" smtClean="0"/>
              <a:t>       Συντακτική ομάδα: Οι πολιτισμένες </a:t>
            </a:r>
          </a:p>
        </p:txBody>
      </p:sp>
      <p:sp>
        <p:nvSpPr>
          <p:cNvPr id="23555" name="2 - Υπότιτλος"/>
          <p:cNvSpPr>
            <a:spLocks noGrp="1"/>
          </p:cNvSpPr>
          <p:nvPr>
            <p:ph type="subTitle" idx="1"/>
          </p:nvPr>
        </p:nvSpPr>
        <p:spPr>
          <a:xfrm>
            <a:off x="1443038" y="1285875"/>
            <a:ext cx="7239000" cy="4143375"/>
          </a:xfrm>
        </p:spPr>
        <p:txBody>
          <a:bodyPr/>
          <a:lstStyle/>
          <a:p>
            <a:pPr algn="ctr"/>
            <a:endParaRPr lang="el-GR" sz="2000" smtClean="0"/>
          </a:p>
          <a:p>
            <a:pPr algn="ctr"/>
            <a:endParaRPr lang="el-GR" sz="2000" smtClean="0"/>
          </a:p>
          <a:p>
            <a:pPr algn="ctr"/>
            <a:endParaRPr lang="el-GR" sz="2000" smtClean="0"/>
          </a:p>
          <a:p>
            <a:pPr algn="ctr"/>
            <a:endParaRPr lang="el-GR" sz="2000" smtClean="0"/>
          </a:p>
          <a:p>
            <a:pPr algn="ctr"/>
            <a:r>
              <a:rPr lang="el-GR" sz="2000" smtClean="0"/>
              <a:t>Ματίνα Αγγελάκη</a:t>
            </a:r>
          </a:p>
          <a:p>
            <a:pPr algn="ctr"/>
            <a:r>
              <a:rPr lang="el-GR" sz="2000" smtClean="0"/>
              <a:t>Ελένη Βουγά</a:t>
            </a:r>
          </a:p>
          <a:p>
            <a:pPr algn="ctr"/>
            <a:r>
              <a:rPr lang="el-GR" sz="2000" smtClean="0"/>
              <a:t>Όλγα κατσιλίδου</a:t>
            </a:r>
          </a:p>
          <a:p>
            <a:pPr algn="ctr"/>
            <a:r>
              <a:rPr lang="el-GR" sz="2000" smtClean="0"/>
              <a:t>Κική Μπέλλου</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3 - Εικόνα" descr="http://3.bp.blogspot.com/_rx4QCd7qdkk/TI4ws3HzD0I/AAAAAAAAAT4/24b_QxEaS6Q/s320/kids_around_world23.gif"/>
          <p:cNvPicPr>
            <a:picLocks noChangeAspect="1" noChangeArrowheads="1"/>
          </p:cNvPicPr>
          <p:nvPr/>
        </p:nvPicPr>
        <p:blipFill>
          <a:blip r:embed="rId3"/>
          <a:srcRect/>
          <a:stretch>
            <a:fillRect/>
          </a:stretch>
        </p:blipFill>
        <p:spPr bwMode="auto">
          <a:xfrm>
            <a:off x="1928813" y="1000125"/>
            <a:ext cx="5715000" cy="5286375"/>
          </a:xfrm>
          <a:prstGeom prst="rect">
            <a:avLst/>
          </a:prstGeom>
          <a:noFill/>
          <a:ln w="9525">
            <a:noFill/>
            <a:miter lim="800000"/>
            <a:headEnd/>
            <a:tailEnd/>
          </a:ln>
        </p:spPr>
      </p:pic>
      <p:sp>
        <p:nvSpPr>
          <p:cNvPr id="24579" name="4 - Ορθογώνιο"/>
          <p:cNvSpPr>
            <a:spLocks noChangeArrowheads="1"/>
          </p:cNvSpPr>
          <p:nvPr/>
        </p:nvSpPr>
        <p:spPr bwMode="auto">
          <a:xfrm>
            <a:off x="1357313" y="285750"/>
            <a:ext cx="6251575" cy="523875"/>
          </a:xfrm>
          <a:prstGeom prst="rect">
            <a:avLst/>
          </a:prstGeom>
          <a:noFill/>
          <a:ln w="9525">
            <a:noFill/>
            <a:miter lim="800000"/>
            <a:headEnd/>
            <a:tailEnd/>
          </a:ln>
        </p:spPr>
        <p:txBody>
          <a:bodyPr wrap="none">
            <a:spAutoFit/>
          </a:bodyPr>
          <a:lstStyle/>
          <a:p>
            <a:r>
              <a:rPr lang="el-GR" sz="2800" b="1"/>
              <a:t>Το δικαίωμα στην ελευθερία της σκέψης</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7 - Θέση κειμένου"/>
          <p:cNvSpPr>
            <a:spLocks noGrp="1"/>
          </p:cNvSpPr>
          <p:nvPr>
            <p:ph type="body" idx="1"/>
          </p:nvPr>
        </p:nvSpPr>
        <p:spPr>
          <a:xfrm>
            <a:off x="1908175" y="0"/>
            <a:ext cx="5543550" cy="500063"/>
          </a:xfrm>
        </p:spPr>
        <p:txBody>
          <a:bodyPr/>
          <a:lstStyle/>
          <a:p>
            <a:r>
              <a:rPr lang="el-GR" smtClean="0"/>
              <a:t>Τι είναι η ελευθερία της έκφρασης</a:t>
            </a:r>
          </a:p>
        </p:txBody>
      </p:sp>
      <p:sp>
        <p:nvSpPr>
          <p:cNvPr id="9" name="8 - Θέση περιεχομένου"/>
          <p:cNvSpPr>
            <a:spLocks noGrp="1"/>
          </p:cNvSpPr>
          <p:nvPr>
            <p:ph sz="half" idx="2"/>
          </p:nvPr>
        </p:nvSpPr>
        <p:spPr>
          <a:xfrm>
            <a:off x="0" y="500063"/>
            <a:ext cx="9144000" cy="6357937"/>
          </a:xfrm>
        </p:spPr>
        <p:txBody>
          <a:bodyPr>
            <a:normAutofit fontScale="85000" lnSpcReduction="10000"/>
          </a:bodyPr>
          <a:lstStyle/>
          <a:p>
            <a:pPr>
              <a:lnSpc>
                <a:spcPct val="120000"/>
              </a:lnSpc>
              <a:buFont typeface="Wingdings" pitchFamily="2" charset="2"/>
              <a:buNone/>
              <a:defRPr/>
            </a:pPr>
            <a:r>
              <a:rPr lang="el-GR" b="1" dirty="0" smtClean="0"/>
              <a:t>Ελευθερία της έκφρασης </a:t>
            </a:r>
            <a:r>
              <a:rPr lang="el-GR" dirty="0" smtClean="0"/>
              <a:t>είναι το δικαίωμα να μιλά κάποιος χωρίς λογοκρισία. Συμπεριλαμβάνει κάθε είδος αναζήτησης ή διάδοσης πληροφοριών και ιδεών ανεξάρτητα από το μέσο διάδοσης τους. Στην πράξη ωστόσο, το δικαιώματος ελευθερίας της έκφρασης δεν είναι έγκυρη σε κάθε κράτος και συχνά γίνονται περιορισμοί της ελευθερίας της έκφρασης, όπως σε προσβλητικά προς κάποιους ανθρώπους κείμενα ή συκοφαντικά κείμενα , ή κείμενα που περιλαμβάνουν αισχρότητες και/ή παροτρύνουν τους ανθρώπους να διαπράξουν κάποιο πρόβλημα κλπ.  </a:t>
            </a:r>
          </a:p>
          <a:p>
            <a:pPr>
              <a:lnSpc>
                <a:spcPct val="120000"/>
              </a:lnSpc>
              <a:buFont typeface="Wingdings" pitchFamily="2" charset="2"/>
              <a:buNone/>
              <a:defRPr/>
            </a:pPr>
            <a:endParaRPr lang="el-GR" dirty="0" smtClean="0"/>
          </a:p>
          <a:p>
            <a:pPr>
              <a:lnSpc>
                <a:spcPct val="120000"/>
              </a:lnSpc>
              <a:buFont typeface="Wingdings" pitchFamily="2" charset="2"/>
              <a:buNone/>
              <a:defRPr/>
            </a:pPr>
            <a:r>
              <a:rPr lang="el-GR" b="1" dirty="0" smtClean="0"/>
              <a:t>Το δικαίωμα της ελευθερίας </a:t>
            </a:r>
            <a:r>
              <a:rPr lang="el-GR" dirty="0" smtClean="0"/>
              <a:t>της έκφρασης αναγνωρίζεται σαν ανθρώπινο δικαίωμα από το </a:t>
            </a:r>
            <a:r>
              <a:rPr lang="el-GR" b="1" dirty="0" smtClean="0"/>
              <a:t>άρθρο 19 της οικουμενικής διακήρυξης </a:t>
            </a:r>
            <a:r>
              <a:rPr lang="el-GR" dirty="0" smtClean="0"/>
              <a:t>των ανθρωπίνων δικαιωμάτων και προστατεύεται από το διεθνές δίκαιο.  Η ελευθερία της έκφρασης περιλαμβάνει ωστόσο και την τέχνη, τα "δρώμενα", συμβολικές ενέργειες με στοιχεία "ακτιβισμού« και άλλα.  Περιορισμοί της ελευθερίας της έκφρασης είναι ανεκτοί μόνον εφόσον προβλέπονται από το νόμο ή το Σύνταγμα.</a:t>
            </a:r>
          </a:p>
        </p:txBody>
      </p:sp>
    </p:spTree>
  </p:cSld>
  <p:clrMapOvr>
    <a:masterClrMapping/>
  </p:clrMapOvr>
  <p:transition>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http://1.bp.blogspot.com/_uHV2faG6tPE/TM2Y0DM3ReI/AAAAAAAAATI/khX1srouPxg/s200/1243.jpg">
            <a:hlinkClick r:id="rId2"/>
          </p:cNvPr>
          <p:cNvPicPr>
            <a:picLocks noChangeAspect="1" noChangeArrowheads="1"/>
          </p:cNvPicPr>
          <p:nvPr/>
        </p:nvPicPr>
        <p:blipFill>
          <a:blip r:embed="rId3" r:link="rId4"/>
          <a:srcRect/>
          <a:stretch>
            <a:fillRect/>
          </a:stretch>
        </p:blipFill>
        <p:spPr bwMode="auto">
          <a:xfrm>
            <a:off x="131763" y="214313"/>
            <a:ext cx="8977312" cy="66436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1 - Τίτλος"/>
          <p:cNvSpPr>
            <a:spLocks noGrp="1"/>
          </p:cNvSpPr>
          <p:nvPr>
            <p:ph type="title"/>
          </p:nvPr>
        </p:nvSpPr>
        <p:spPr>
          <a:xfrm>
            <a:off x="0" y="0"/>
            <a:ext cx="9144000" cy="714375"/>
          </a:xfrm>
        </p:spPr>
        <p:txBody>
          <a:bodyPr/>
          <a:lstStyle/>
          <a:p>
            <a:r>
              <a:rPr lang="el-GR" sz="2800" b="1" smtClean="0"/>
              <a:t>Πώς προστατεύονται τα ανθρώπινα δικαιώματα;</a:t>
            </a:r>
            <a:endParaRPr lang="el-GR" sz="2800" smtClean="0"/>
          </a:p>
        </p:txBody>
      </p:sp>
      <p:sp>
        <p:nvSpPr>
          <p:cNvPr id="27651" name="2 - Θέση περιεχομένου"/>
          <p:cNvSpPr>
            <a:spLocks noGrp="1"/>
          </p:cNvSpPr>
          <p:nvPr>
            <p:ph idx="1"/>
          </p:nvPr>
        </p:nvSpPr>
        <p:spPr>
          <a:xfrm>
            <a:off x="0" y="642938"/>
            <a:ext cx="9144000" cy="6215062"/>
          </a:xfrm>
        </p:spPr>
        <p:txBody>
          <a:bodyPr/>
          <a:lstStyle/>
          <a:p>
            <a:r>
              <a:rPr lang="el-GR" sz="2400" b="1" smtClean="0"/>
              <a:t>Διεθνή Σύμφωνα Ανθρωπίνων Δικαιωμάτων</a:t>
            </a:r>
            <a:endParaRPr lang="el-GR" sz="2000" smtClean="0"/>
          </a:p>
          <a:p>
            <a:pPr>
              <a:buFont typeface="Wingdings" pitchFamily="2" charset="2"/>
              <a:buNone/>
            </a:pPr>
            <a:r>
              <a:rPr lang="el-GR" sz="2000" smtClean="0"/>
              <a:t> </a:t>
            </a:r>
            <a:r>
              <a:rPr lang="el-GR" sz="2400" smtClean="0"/>
              <a:t>Τα Διεθνή Σύμφωνα Ανθρωπίνων Δικαιωμάτων είναι συμφωνίες  τις οποίες οι συμβαλλόμενες Χώρες μέλη - δηλαδή έθνη που έχουν συμφωνήσει επίσημα να δεσμεύονται με τις πρόνοιες τους - ανέλαβαν να σέβονται, να διασφαλίσουν και να προβαίνουν σε βήματα για την πλήρη πραγμάτωση ενός πλατέως φάσματος δικαιωμάτων.</a:t>
            </a:r>
            <a:endParaRPr lang="el-GR" sz="2000" smtClean="0"/>
          </a:p>
          <a:p>
            <a:r>
              <a:rPr lang="el-GR" sz="2400" b="1" smtClean="0"/>
              <a:t>Εθνικοί και Διεθνείς οργανισμοί που ασχολούνται εθελοντικά με τα ανθρώπινα δικαιώματα</a:t>
            </a:r>
          </a:p>
          <a:p>
            <a:pPr>
              <a:buFont typeface="Wingdings" pitchFamily="2" charset="2"/>
              <a:buAutoNum type="arabicParenR"/>
            </a:pPr>
            <a:r>
              <a:rPr lang="el-GR" sz="2400" smtClean="0"/>
              <a:t>Διεθνής Αμνηστία</a:t>
            </a:r>
          </a:p>
          <a:p>
            <a:pPr>
              <a:buFont typeface="Arial" charset="0"/>
              <a:buAutoNum type="arabicParenR"/>
            </a:pPr>
            <a:r>
              <a:rPr lang="el-GR" sz="2400" smtClean="0"/>
              <a:t>Κέντρο Δράσης για τα Ανθρώπινα Δικαιώματα</a:t>
            </a:r>
          </a:p>
          <a:p>
            <a:pPr>
              <a:buFont typeface="Wingdings" pitchFamily="2" charset="2"/>
              <a:buAutoNum type="arabicParenR"/>
            </a:pPr>
            <a:r>
              <a:rPr lang="el-GR" sz="2400" smtClean="0"/>
              <a:t>Παρατηρητήριο Ανθρωπίνων Δικαιωμάτων</a:t>
            </a:r>
          </a:p>
          <a:p>
            <a:pPr>
              <a:buFont typeface="Wingdings" pitchFamily="2" charset="2"/>
              <a:buAutoNum type="arabicParenR"/>
            </a:pPr>
            <a:r>
              <a:rPr lang="el-GR" sz="2400" smtClean="0"/>
              <a:t>Εκπαιδευτικός Επιστημονικός και Πολιτιστικός Οργανισμός των Ηνωμένων Εθνών</a:t>
            </a:r>
          </a:p>
          <a:p>
            <a:pPr>
              <a:buFont typeface="Wingdings" pitchFamily="2" charset="2"/>
              <a:buAutoNum type="arabicParenR"/>
            </a:pPr>
            <a:r>
              <a:rPr lang="el-GR" sz="2400" smtClean="0"/>
              <a:t>Η Επιτροπή για τα Ανθρώπινα Δικαιώματα στο Συμβούλιο της Ευρώπης</a:t>
            </a:r>
          </a:p>
        </p:txBody>
      </p:sp>
    </p:spTree>
  </p:cSld>
  <p:clrMapOvr>
    <a:masterClrMapping/>
  </p:clrMapOvr>
  <p:transition>
    <p:wipe dir="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3 - Εικόνα" descr="https://www.sumo.gr/wp-content/uploads/2011/07/globe-europe.jpg"/>
          <p:cNvPicPr>
            <a:picLocks noChangeAspect="1" noChangeArrowheads="1"/>
          </p:cNvPicPr>
          <p:nvPr/>
        </p:nvPicPr>
        <p:blipFill>
          <a:blip r:embed="rId2"/>
          <a:srcRect/>
          <a:stretch>
            <a:fillRect/>
          </a:stretch>
        </p:blipFill>
        <p:spPr bwMode="auto">
          <a:xfrm>
            <a:off x="5508625" y="3357563"/>
            <a:ext cx="3305175" cy="3295650"/>
          </a:xfrm>
          <a:prstGeom prst="rect">
            <a:avLst/>
          </a:prstGeom>
          <a:noFill/>
          <a:ln w="9525">
            <a:noFill/>
            <a:miter lim="800000"/>
            <a:headEnd/>
            <a:tailEnd/>
          </a:ln>
        </p:spPr>
      </p:pic>
      <p:sp>
        <p:nvSpPr>
          <p:cNvPr id="3" name="2 - Θέση περιεχομένου"/>
          <p:cNvSpPr>
            <a:spLocks noGrp="1"/>
          </p:cNvSpPr>
          <p:nvPr>
            <p:ph idx="1"/>
          </p:nvPr>
        </p:nvSpPr>
        <p:spPr>
          <a:xfrm>
            <a:off x="0" y="0"/>
            <a:ext cx="9144000" cy="6858000"/>
          </a:xfrm>
        </p:spPr>
        <p:txBody>
          <a:bodyPr>
            <a:normAutofit fontScale="32500" lnSpcReduction="20000"/>
          </a:bodyPr>
          <a:lstStyle/>
          <a:p>
            <a:pPr algn="ctr">
              <a:buFont typeface="Wingdings" pitchFamily="2" charset="2"/>
              <a:buNone/>
              <a:defRPr/>
            </a:pPr>
            <a:r>
              <a:rPr lang="el-GR" sz="4400" b="1" u="sng" dirty="0" smtClean="0"/>
              <a:t>Πολιτεύματα και ελευθερία του λόγου</a:t>
            </a:r>
            <a:r>
              <a:rPr lang="el-GR" dirty="0" smtClean="0"/>
              <a:t> </a:t>
            </a:r>
          </a:p>
          <a:p>
            <a:pPr algn="ctr">
              <a:buFont typeface="Wingdings" pitchFamily="2" charset="2"/>
              <a:buNone/>
              <a:defRPr/>
            </a:pPr>
            <a:endParaRPr lang="el-GR" dirty="0" smtClean="0"/>
          </a:p>
          <a:p>
            <a:pPr algn="ctr">
              <a:buFont typeface="Wingdings" pitchFamily="2" charset="2"/>
              <a:buNone/>
              <a:defRPr/>
            </a:pPr>
            <a:endParaRPr lang="el-GR" dirty="0" smtClean="0"/>
          </a:p>
          <a:p>
            <a:pPr>
              <a:defRPr/>
            </a:pPr>
            <a:r>
              <a:rPr lang="el-GR" sz="5000" b="1" dirty="0" smtClean="0"/>
              <a:t>Δημοκρατία:</a:t>
            </a:r>
          </a:p>
          <a:p>
            <a:pPr>
              <a:buFont typeface="Wingdings" pitchFamily="2" charset="2"/>
              <a:buNone/>
              <a:defRPr/>
            </a:pPr>
            <a:r>
              <a:rPr lang="el-GR" sz="5000" dirty="0" smtClean="0"/>
              <a:t>Η έννοια της ελευθερίας της έκφρασης είναι άρρηκτα συνδεδεμένη με την έννοια</a:t>
            </a:r>
          </a:p>
          <a:p>
            <a:pPr>
              <a:buFont typeface="Wingdings" pitchFamily="2" charset="2"/>
              <a:buNone/>
              <a:defRPr/>
            </a:pPr>
            <a:r>
              <a:rPr lang="el-GR" sz="5000" dirty="0" smtClean="0"/>
              <a:t>Της δημοκρατίας και την πολιτική αντιπαράθεση.  Ένα από τα πιο χαρακτηριστικά</a:t>
            </a:r>
          </a:p>
          <a:p>
            <a:pPr>
              <a:buFont typeface="Wingdings" pitchFamily="2" charset="2"/>
              <a:buNone/>
              <a:defRPr/>
            </a:pPr>
            <a:r>
              <a:rPr lang="el-GR" sz="5000" dirty="0" smtClean="0"/>
              <a:t>γνωρίσματα της δημοκρατίας είναι η έλλειψη λογοκρισίας και η ελευθέρια να</a:t>
            </a:r>
          </a:p>
          <a:p>
            <a:pPr>
              <a:buFont typeface="Wingdings" pitchFamily="2" charset="2"/>
              <a:buNone/>
              <a:defRPr/>
            </a:pPr>
            <a:r>
              <a:rPr lang="el-GR" sz="5000" dirty="0" smtClean="0"/>
              <a:t>εκφράζει κανείς τη γνώμη σε θέματα που τον αφορούν, να αναζητά πληροφορίες</a:t>
            </a:r>
          </a:p>
          <a:p>
            <a:pPr>
              <a:buFont typeface="Wingdings" pitchFamily="2" charset="2"/>
              <a:buNone/>
              <a:defRPr/>
            </a:pPr>
            <a:r>
              <a:rPr lang="el-GR" sz="5000" dirty="0" smtClean="0"/>
              <a:t>σε σχέση διάφορα ζητήματα και γενικά να εκφράζεται.</a:t>
            </a:r>
          </a:p>
          <a:p>
            <a:pPr>
              <a:buFont typeface="Wingdings" pitchFamily="2" charset="2"/>
              <a:buNone/>
              <a:defRPr/>
            </a:pPr>
            <a:endParaRPr lang="el-GR" sz="5000" dirty="0" smtClean="0"/>
          </a:p>
          <a:p>
            <a:pPr>
              <a:defRPr/>
            </a:pPr>
            <a:r>
              <a:rPr lang="el-GR" sz="5000" b="1" dirty="0" smtClean="0"/>
              <a:t>Μοναρχία:</a:t>
            </a:r>
          </a:p>
          <a:p>
            <a:pPr>
              <a:buFont typeface="Wingdings" pitchFamily="2" charset="2"/>
              <a:buNone/>
              <a:defRPr/>
            </a:pPr>
            <a:r>
              <a:rPr lang="el-GR" sz="5000" dirty="0" smtClean="0"/>
              <a:t>Υπάρχει, σήμερα, ελευθερία του λόγου και η λογοκρισία έχει κυρίως ως θέμα τον</a:t>
            </a:r>
          </a:p>
          <a:p>
            <a:pPr>
              <a:buFont typeface="Wingdings" pitchFamily="2" charset="2"/>
              <a:buNone/>
              <a:defRPr/>
            </a:pPr>
            <a:r>
              <a:rPr lang="el-GR" sz="5000" dirty="0" smtClean="0"/>
              <a:t>σεβασμό προς τον μονάρχη και την οικογένεια του. Επίσης υπάρχει και η σχετική</a:t>
            </a:r>
          </a:p>
          <a:p>
            <a:pPr>
              <a:buFont typeface="Wingdings" pitchFamily="2" charset="2"/>
              <a:buNone/>
              <a:defRPr/>
            </a:pPr>
            <a:r>
              <a:rPr lang="el-GR" sz="5000" dirty="0" smtClean="0"/>
              <a:t>λογοκρισία που υπάρχει και στα υπόλοιπα πολιτεύματα. </a:t>
            </a:r>
          </a:p>
          <a:p>
            <a:pPr>
              <a:buFont typeface="Wingdings" pitchFamily="2" charset="2"/>
              <a:buNone/>
              <a:defRPr/>
            </a:pPr>
            <a:endParaRPr lang="el-GR" sz="5000" dirty="0" smtClean="0"/>
          </a:p>
          <a:p>
            <a:pPr>
              <a:defRPr/>
            </a:pPr>
            <a:r>
              <a:rPr lang="el-GR" sz="5000" b="1" dirty="0" smtClean="0"/>
              <a:t>Δικτατορία:</a:t>
            </a:r>
          </a:p>
          <a:p>
            <a:pPr>
              <a:buFont typeface="Wingdings" pitchFamily="2" charset="2"/>
              <a:buNone/>
              <a:defRPr/>
            </a:pPr>
            <a:r>
              <a:rPr lang="el-GR" sz="5000" dirty="0" smtClean="0"/>
              <a:t>Δυστυχώς σε ένα δικτατορικό καθεστώς, δεν είναι αποδεκτή καμιά γνώμη του</a:t>
            </a:r>
          </a:p>
          <a:p>
            <a:pPr>
              <a:buFont typeface="Wingdings" pitchFamily="2" charset="2"/>
              <a:buNone/>
              <a:defRPr/>
            </a:pPr>
            <a:r>
              <a:rPr lang="el-GR" sz="5000" dirty="0" smtClean="0"/>
              <a:t>λαού. Ο εκάστοτε δικτάτωρ προωθεί πάντα τη δική του γνώμη, χειραγωγώντας </a:t>
            </a:r>
          </a:p>
          <a:p>
            <a:pPr>
              <a:buFont typeface="Wingdings" pitchFamily="2" charset="2"/>
              <a:buNone/>
              <a:defRPr/>
            </a:pPr>
            <a:r>
              <a:rPr lang="el-GR" sz="5000" dirty="0" smtClean="0"/>
              <a:t>τα ΜΜΕ. Η ελεύθερη έκφραση σε πολλές χώρες δεν υφίσταται ως έννοια, λόγω</a:t>
            </a:r>
          </a:p>
          <a:p>
            <a:pPr>
              <a:buFont typeface="Wingdings" pitchFamily="2" charset="2"/>
              <a:buNone/>
              <a:defRPr/>
            </a:pPr>
            <a:r>
              <a:rPr lang="el-GR" sz="5000" dirty="0" smtClean="0"/>
              <a:t>της δικτατορίας.</a:t>
            </a:r>
          </a:p>
          <a:p>
            <a:pPr>
              <a:buFont typeface="Wingdings" pitchFamily="2" charset="2"/>
              <a:buNone/>
              <a:defRPr/>
            </a:pPr>
            <a:r>
              <a:rPr lang="el-GR" sz="5000" dirty="0" smtClean="0"/>
              <a:t> </a:t>
            </a:r>
            <a:endParaRPr lang="el-GR" sz="5000" dirty="0"/>
          </a:p>
        </p:txBody>
      </p:sp>
    </p:spTree>
  </p:cSld>
  <p:clrMapOvr>
    <a:masterClrMapping/>
  </p:clrMapOvr>
  <p:transition>
    <p:wipe dir="d"/>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 Τίτλος"/>
          <p:cNvSpPr>
            <a:spLocks noGrp="1"/>
          </p:cNvSpPr>
          <p:nvPr>
            <p:ph idx="1"/>
          </p:nvPr>
        </p:nvSpPr>
        <p:spPr>
          <a:xfrm>
            <a:off x="0" y="0"/>
            <a:ext cx="9144000" cy="6858000"/>
          </a:xfrm>
        </p:spPr>
        <p:txBody>
          <a:bodyPr>
            <a:normAutofit fontScale="25000" lnSpcReduction="20000"/>
          </a:bodyPr>
          <a:lstStyle/>
          <a:p>
            <a:pPr algn="ctr">
              <a:buFont typeface="Wingdings" pitchFamily="2" charset="2"/>
              <a:buNone/>
              <a:defRPr/>
            </a:pPr>
            <a:r>
              <a:rPr lang="el-GR" sz="9600" b="1" u="sng" dirty="0" smtClean="0"/>
              <a:t>Διακρίσεις στην ελευθερία του λόγου σε σχέση με τη χώρα.</a:t>
            </a:r>
            <a:endParaRPr lang="el-GR" sz="9600" b="1" dirty="0" smtClean="0"/>
          </a:p>
          <a:p>
            <a:pPr algn="ctr">
              <a:buFont typeface="Wingdings" pitchFamily="2" charset="2"/>
              <a:buNone/>
              <a:defRPr/>
            </a:pPr>
            <a:endParaRPr lang="el-GR" sz="4200" b="1" dirty="0" smtClean="0"/>
          </a:p>
          <a:p>
            <a:pPr>
              <a:buFont typeface="Wingdings" pitchFamily="2" charset="2"/>
              <a:buNone/>
              <a:defRPr/>
            </a:pPr>
            <a:r>
              <a:rPr lang="el-GR" sz="8000" b="1" dirty="0" smtClean="0"/>
              <a:t>Στην Αφρική, </a:t>
            </a:r>
            <a:r>
              <a:rPr lang="el-GR" sz="8000" dirty="0" smtClean="0"/>
              <a:t>τα περισσότερα κράτη προστατεύουν την ελευθερία του λόγου. Ωστόσο, πολλές φορές δεν εφαρμόζονται οι νόμοι περί ελεύθερης έκφρασης. Για παράδειγμα τα ΜΜΕ είναι κάτω από ισχυρό έλεγχο και λογοκρίνονται. </a:t>
            </a:r>
          </a:p>
          <a:p>
            <a:pPr>
              <a:buFont typeface="Wingdings" pitchFamily="2" charset="2"/>
              <a:buNone/>
              <a:defRPr/>
            </a:pPr>
            <a:endParaRPr lang="el-GR" sz="8000" dirty="0" smtClean="0"/>
          </a:p>
          <a:p>
            <a:pPr>
              <a:buFont typeface="Wingdings" pitchFamily="2" charset="2"/>
              <a:buNone/>
              <a:defRPr/>
            </a:pPr>
            <a:r>
              <a:rPr lang="el-GR" sz="8000" b="1" dirty="0" smtClean="0"/>
              <a:t>Η Αυστραλία </a:t>
            </a:r>
            <a:r>
              <a:rPr lang="el-GR" sz="8000" dirty="0" smtClean="0"/>
              <a:t>δεν έχει κατοχυρωμένη την ελευθερία του λόγου από κάποιο νόμο ή</a:t>
            </a:r>
          </a:p>
          <a:p>
            <a:pPr>
              <a:buFont typeface="Wingdings" pitchFamily="2" charset="2"/>
              <a:buNone/>
              <a:defRPr/>
            </a:pPr>
            <a:r>
              <a:rPr lang="el-GR" sz="8000" dirty="0" smtClean="0"/>
              <a:t>κάποια διακήρυξη, εξαιρούμενου του πολιτικού λόγου. </a:t>
            </a:r>
          </a:p>
          <a:p>
            <a:pPr>
              <a:buFont typeface="Wingdings" pitchFamily="2" charset="2"/>
              <a:buNone/>
              <a:defRPr/>
            </a:pPr>
            <a:endParaRPr lang="el-GR" sz="8000" dirty="0" smtClean="0"/>
          </a:p>
          <a:p>
            <a:pPr>
              <a:buFont typeface="Wingdings" pitchFamily="2" charset="2"/>
              <a:buNone/>
              <a:defRPr/>
            </a:pPr>
            <a:r>
              <a:rPr lang="el-GR" sz="8000" b="1" dirty="0" smtClean="0"/>
              <a:t>Πολλές Ασιατικές χώρες </a:t>
            </a:r>
            <a:r>
              <a:rPr lang="el-GR" sz="8000" dirty="0" smtClean="0"/>
              <a:t>προσφέρουν νομική εγγύηση για την ελευθερία της</a:t>
            </a:r>
          </a:p>
          <a:p>
            <a:pPr>
              <a:buFont typeface="Wingdings" pitchFamily="2" charset="2"/>
              <a:buNone/>
              <a:defRPr/>
            </a:pPr>
            <a:r>
              <a:rPr lang="el-GR" sz="8000" dirty="0" smtClean="0"/>
              <a:t>έκφρασης στους πολίτες τους. Υπάρχουν, όμως, και κάποιες εξαιρέσεις  όπως τα</a:t>
            </a:r>
          </a:p>
          <a:p>
            <a:pPr>
              <a:buFont typeface="Wingdings" pitchFamily="2" charset="2"/>
              <a:buNone/>
              <a:defRPr/>
            </a:pPr>
            <a:r>
              <a:rPr lang="el-GR" sz="8000" dirty="0" smtClean="0"/>
              <a:t>κράτη με κομμουνιστικά καθεστώτα που απαγορεύουν την διάδοση των</a:t>
            </a:r>
          </a:p>
          <a:p>
            <a:pPr>
              <a:buFont typeface="Wingdings" pitchFamily="2" charset="2"/>
              <a:buNone/>
              <a:defRPr/>
            </a:pPr>
            <a:r>
              <a:rPr lang="el-GR" sz="8000" dirty="0" smtClean="0"/>
              <a:t>δημοκρατικών ιδεών(Βόρεια Κορέα, Κίνα κ.α.). Στις χώρες όπου επικρατεί ισλαμικό</a:t>
            </a:r>
          </a:p>
          <a:p>
            <a:pPr>
              <a:buFont typeface="Wingdings" pitchFamily="2" charset="2"/>
              <a:buNone/>
              <a:defRPr/>
            </a:pPr>
            <a:r>
              <a:rPr lang="el-GR" sz="8000" dirty="0" smtClean="0"/>
              <a:t>καθεστώς, οποιαδήποτε γνώμη αντίθετη με όσα θεσπίζει ο λόγος του θεού τιμωρείται</a:t>
            </a:r>
          </a:p>
          <a:p>
            <a:pPr>
              <a:buFont typeface="Wingdings" pitchFamily="2" charset="2"/>
              <a:buNone/>
              <a:defRPr/>
            </a:pPr>
            <a:r>
              <a:rPr lang="el-GR" sz="8000" dirty="0" smtClean="0"/>
              <a:t>αυστηρότατα. </a:t>
            </a:r>
          </a:p>
          <a:p>
            <a:pPr>
              <a:buFont typeface="Wingdings" pitchFamily="2" charset="2"/>
              <a:buNone/>
              <a:defRPr/>
            </a:pPr>
            <a:endParaRPr lang="el-GR" sz="8000" dirty="0" smtClean="0"/>
          </a:p>
          <a:p>
            <a:pPr>
              <a:buFont typeface="Wingdings" pitchFamily="2" charset="2"/>
              <a:buNone/>
              <a:defRPr/>
            </a:pPr>
            <a:r>
              <a:rPr lang="el-GR" sz="8000" b="1" dirty="0" smtClean="0"/>
              <a:t>Στην Ευρώπη, </a:t>
            </a:r>
            <a:r>
              <a:rPr lang="el-GR" sz="8000" dirty="0" smtClean="0"/>
              <a:t>όλα τα μέλη της Ε.Ε έχουν υπογράψει την οικουμενική διακήρυξη για τα ανθρώπινα δικαιώματα.</a:t>
            </a:r>
            <a:r>
              <a:rPr lang="el-GR" sz="8000" b="1" dirty="0" smtClean="0"/>
              <a:t> </a:t>
            </a:r>
          </a:p>
          <a:p>
            <a:pPr>
              <a:buFont typeface="Wingdings" pitchFamily="2" charset="2"/>
              <a:buNone/>
              <a:defRPr/>
            </a:pPr>
            <a:endParaRPr lang="el-GR" sz="8000" b="1" dirty="0" smtClean="0"/>
          </a:p>
          <a:p>
            <a:pPr>
              <a:buFont typeface="Wingdings" pitchFamily="2" charset="2"/>
              <a:buNone/>
              <a:defRPr/>
            </a:pPr>
            <a:r>
              <a:rPr lang="el-GR" sz="8000" b="1" dirty="0" smtClean="0"/>
              <a:t>Στις Ηνωμένες Πολιτείες της Αμερικής  </a:t>
            </a:r>
            <a:r>
              <a:rPr lang="el-GR" sz="8000" dirty="0" smtClean="0"/>
              <a:t>υπάρχουν διάφοροι νόμοι που προστατεύουν</a:t>
            </a:r>
          </a:p>
          <a:p>
            <a:pPr>
              <a:buFont typeface="Wingdings" pitchFamily="2" charset="2"/>
              <a:buNone/>
              <a:defRPr/>
            </a:pPr>
            <a:r>
              <a:rPr lang="el-GR" sz="8000" dirty="0" smtClean="0"/>
              <a:t>την ελευθερία της έκφρασης, με μικρές εξαιρέσεις.</a:t>
            </a:r>
          </a:p>
        </p:txBody>
      </p:sp>
    </p:spTree>
  </p:cSld>
  <p:clrMapOvr>
    <a:masterClrMapping/>
  </p:clrMapOvr>
  <p:transition>
    <p:dissolv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http://2.bp.blogspot.com/_uHV2faG6tPE/TM2Y-D6ZuKI/AAAAAAAAATM/GCsUYgPHITE/s200/BANKSY-beggar-prints12.jpg">
            <a:hlinkClick r:id="rId2"/>
          </p:cNvPr>
          <p:cNvPicPr>
            <a:picLocks noChangeAspect="1" noChangeArrowheads="1"/>
          </p:cNvPicPr>
          <p:nvPr/>
        </p:nvPicPr>
        <p:blipFill>
          <a:blip r:embed="rId3" r:link="rId4"/>
          <a:srcRect/>
          <a:stretch>
            <a:fillRect/>
          </a:stretch>
        </p:blipFill>
        <p:spPr bwMode="auto">
          <a:xfrm>
            <a:off x="904875" y="47625"/>
            <a:ext cx="6810375" cy="6810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1 - Ορθογώνιο"/>
          <p:cNvSpPr>
            <a:spLocks noChangeArrowheads="1"/>
          </p:cNvSpPr>
          <p:nvPr/>
        </p:nvSpPr>
        <p:spPr bwMode="auto">
          <a:xfrm>
            <a:off x="1071563" y="2071688"/>
            <a:ext cx="7000875" cy="2554287"/>
          </a:xfrm>
          <a:prstGeom prst="rect">
            <a:avLst/>
          </a:prstGeom>
          <a:noFill/>
          <a:ln w="9525">
            <a:noFill/>
            <a:miter lim="800000"/>
            <a:headEnd/>
            <a:tailEnd/>
          </a:ln>
        </p:spPr>
        <p:txBody>
          <a:bodyPr>
            <a:spAutoFit/>
          </a:bodyPr>
          <a:lstStyle/>
          <a:p>
            <a:pPr algn="ctr"/>
            <a:r>
              <a:rPr lang="el-GR" sz="2000" b="1"/>
              <a:t>Συντακτική ομάδα: Τα δικαιώματα της ζωής</a:t>
            </a:r>
          </a:p>
          <a:p>
            <a:pPr algn="ctr"/>
            <a:endParaRPr lang="el-GR" sz="2000"/>
          </a:p>
          <a:p>
            <a:pPr algn="ctr"/>
            <a:r>
              <a:rPr lang="el-GR" sz="2000"/>
              <a:t>Μαρία Δημοπούλου</a:t>
            </a:r>
          </a:p>
          <a:p>
            <a:pPr algn="ctr"/>
            <a:r>
              <a:rPr lang="el-GR" sz="2000"/>
              <a:t>Αγάπη Ιορδανίδου</a:t>
            </a:r>
          </a:p>
          <a:p>
            <a:pPr algn="ctr"/>
            <a:r>
              <a:rPr lang="el-GR" sz="2000"/>
              <a:t>Ιωάννα Ιωαννίδου</a:t>
            </a:r>
          </a:p>
          <a:p>
            <a:pPr algn="ctr"/>
            <a:r>
              <a:rPr lang="el-GR" sz="2000"/>
              <a:t>Μαρία Κουρκουσόύφογλου</a:t>
            </a:r>
          </a:p>
          <a:p>
            <a:pPr algn="ctr"/>
            <a:r>
              <a:rPr lang="el-GR" sz="2000"/>
              <a:t>Χρύσα Τσαμπάλη</a:t>
            </a:r>
          </a:p>
          <a:p>
            <a:pPr algn="ctr"/>
            <a:endParaRPr lang="el-GR" sz="200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uman_rights"/>
          <p:cNvPicPr>
            <a:picLocks noChangeAspect="1" noChangeArrowheads="1"/>
          </p:cNvPicPr>
          <p:nvPr/>
        </p:nvPicPr>
        <p:blipFill>
          <a:blip r:embed="rId2" r:link="rId3"/>
          <a:srcRect/>
          <a:stretch>
            <a:fillRect/>
          </a:stretch>
        </p:blipFill>
        <p:spPr bwMode="auto">
          <a:xfrm>
            <a:off x="571500" y="1285875"/>
            <a:ext cx="8037513" cy="45005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pPr algn="ctr" eaLnBrk="1" hangingPunct="1"/>
            <a:r>
              <a:rPr lang="el-GR" u="sng" smtClean="0">
                <a:solidFill>
                  <a:srgbClr val="FFFFFF"/>
                </a:solidFill>
                <a:latin typeface="Bookman Old Style" pitchFamily="18" charset="0"/>
              </a:rPr>
              <a:t>Ανθρώπινα δικαιώματα</a:t>
            </a:r>
          </a:p>
        </p:txBody>
      </p:sp>
      <p:sp>
        <p:nvSpPr>
          <p:cNvPr id="2051" name="Rectangle 3"/>
          <p:cNvSpPr>
            <a:spLocks noGrp="1" noChangeArrowheads="1"/>
          </p:cNvSpPr>
          <p:nvPr>
            <p:ph type="subTitle" idx="1"/>
          </p:nvPr>
        </p:nvSpPr>
        <p:spPr/>
        <p:txBody>
          <a:bodyPr/>
          <a:lstStyle/>
          <a:p>
            <a:pPr algn="ctr" eaLnBrk="1" hangingPunct="1"/>
            <a:r>
              <a:rPr lang="el-GR" sz="4100" smtClean="0">
                <a:solidFill>
                  <a:srgbClr val="FFFFFF"/>
                </a:solidFill>
                <a:latin typeface="Bookman Old Style" pitchFamily="18" charset="0"/>
              </a:rPr>
              <a:t>Βρες Δικαίωμα</a:t>
            </a:r>
            <a:r>
              <a:rPr lang="el-GR" sz="4100" smtClean="0">
                <a:solidFill>
                  <a:srgbClr val="5B47A3"/>
                </a:solidFill>
                <a:latin typeface="Century Gothic" pitchFamily="34" charset="0"/>
              </a:rPr>
              <a:t/>
            </a:r>
            <a:br>
              <a:rPr lang="el-GR" sz="4100" smtClean="0">
                <a:solidFill>
                  <a:srgbClr val="5B47A3"/>
                </a:solidFill>
                <a:latin typeface="Century Gothic" pitchFamily="34" charset="0"/>
              </a:rPr>
            </a:br>
            <a:endParaRPr lang="el-GR" sz="4100" smtClean="0">
              <a:solidFill>
                <a:srgbClr val="5B47A3"/>
              </a:solidFill>
              <a:latin typeface="Century Gothic" pitchFamily="34" charset="0"/>
            </a:endParaRPr>
          </a:p>
        </p:txBody>
      </p:sp>
      <p:pic>
        <p:nvPicPr>
          <p:cNvPr id="2053" name="Picture 5" descr="image6"/>
          <p:cNvPicPr>
            <a:picLocks noChangeAspect="1" noChangeArrowheads="1"/>
          </p:cNvPicPr>
          <p:nvPr/>
        </p:nvPicPr>
        <p:blipFill>
          <a:blip r:embed="rId3"/>
          <a:srcRect/>
          <a:stretch>
            <a:fillRect/>
          </a:stretch>
        </p:blipFill>
        <p:spPr bwMode="auto">
          <a:xfrm>
            <a:off x="7480300" y="4941888"/>
            <a:ext cx="1663700" cy="1916112"/>
          </a:xfrm>
          <a:prstGeom prst="rect">
            <a:avLst/>
          </a:prstGeom>
          <a:noFill/>
          <a:ln w="9525">
            <a:noFill/>
            <a:miter lim="800000"/>
            <a:headEnd/>
            <a:tailEnd/>
          </a:ln>
        </p:spPr>
      </p:pic>
      <p:pic>
        <p:nvPicPr>
          <p:cNvPr id="2055" name="Picture 7" descr="imagesl"/>
          <p:cNvPicPr>
            <a:picLocks noChangeAspect="1" noChangeArrowheads="1"/>
          </p:cNvPicPr>
          <p:nvPr/>
        </p:nvPicPr>
        <p:blipFill>
          <a:blip r:embed="rId4"/>
          <a:srcRect/>
          <a:stretch>
            <a:fillRect/>
          </a:stretch>
        </p:blipFill>
        <p:spPr bwMode="auto">
          <a:xfrm>
            <a:off x="0" y="0"/>
            <a:ext cx="1738313" cy="23495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grpId="0" nodeType="with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1000" fill="hold"/>
                                        <p:tgtEl>
                                          <p:spTgt spid="2050"/>
                                        </p:tgtEl>
                                        <p:attrNameLst>
                                          <p:attrName>ppt_w</p:attrName>
                                        </p:attrNameLst>
                                      </p:cBhvr>
                                      <p:tavLst>
                                        <p:tav tm="0">
                                          <p:val>
                                            <p:strVal val="#ppt_w*0.05"/>
                                          </p:val>
                                        </p:tav>
                                        <p:tav tm="100000">
                                          <p:val>
                                            <p:strVal val="#ppt_w"/>
                                          </p:val>
                                        </p:tav>
                                      </p:tavLst>
                                    </p:anim>
                                    <p:anim calcmode="lin" valueType="num">
                                      <p:cBhvr>
                                        <p:cTn id="8" dur="1000" fill="hold"/>
                                        <p:tgtEl>
                                          <p:spTgt spid="2050"/>
                                        </p:tgtEl>
                                        <p:attrNameLst>
                                          <p:attrName>ppt_h</p:attrName>
                                        </p:attrNameLst>
                                      </p:cBhvr>
                                      <p:tavLst>
                                        <p:tav tm="0">
                                          <p:val>
                                            <p:strVal val="#ppt_h"/>
                                          </p:val>
                                        </p:tav>
                                        <p:tav tm="100000">
                                          <p:val>
                                            <p:strVal val="#ppt_h"/>
                                          </p:val>
                                        </p:tav>
                                      </p:tavLst>
                                    </p:anim>
                                    <p:anim calcmode="lin" valueType="num">
                                      <p:cBhvr>
                                        <p:cTn id="9" dur="1000" fill="hold"/>
                                        <p:tgtEl>
                                          <p:spTgt spid="2050"/>
                                        </p:tgtEl>
                                        <p:attrNameLst>
                                          <p:attrName>ppt_x</p:attrName>
                                        </p:attrNameLst>
                                      </p:cBhvr>
                                      <p:tavLst>
                                        <p:tav tm="0">
                                          <p:val>
                                            <p:strVal val="#ppt_x-.2"/>
                                          </p:val>
                                        </p:tav>
                                        <p:tav tm="100000">
                                          <p:val>
                                            <p:strVal val="#ppt_x"/>
                                          </p:val>
                                        </p:tav>
                                      </p:tavLst>
                                    </p:anim>
                                    <p:anim calcmode="lin" valueType="num">
                                      <p:cBhvr>
                                        <p:cTn id="10" dur="1000" fill="hold"/>
                                        <p:tgtEl>
                                          <p:spTgt spid="2050"/>
                                        </p:tgtEl>
                                        <p:attrNameLst>
                                          <p:attrName>ppt_y</p:attrName>
                                        </p:attrNameLst>
                                      </p:cBhvr>
                                      <p:tavLst>
                                        <p:tav tm="0">
                                          <p:val>
                                            <p:strVal val="#ppt_y"/>
                                          </p:val>
                                        </p:tav>
                                        <p:tav tm="100000">
                                          <p:val>
                                            <p:strVal val="#ppt_y"/>
                                          </p:val>
                                        </p:tav>
                                      </p:tavLst>
                                    </p:anim>
                                    <p:animEffect transition="in" filter="fade">
                                      <p:cBhvr>
                                        <p:cTn id="11" dur="1000"/>
                                        <p:tgtEl>
                                          <p:spTgt spid="2050"/>
                                        </p:tgtEl>
                                      </p:cBhvr>
                                    </p:animEffect>
                                  </p:childTnLst>
                                </p:cTn>
                              </p:par>
                            </p:childTnLst>
                          </p:cTn>
                        </p:par>
                        <p:par>
                          <p:cTn id="12" fill="hold">
                            <p:stCondLst>
                              <p:cond delay="1000"/>
                            </p:stCondLst>
                            <p:childTnLst>
                              <p:par>
                                <p:cTn id="13" presetID="3" presetClass="entr" presetSubtype="5" fill="hold" nodeType="afterEffect">
                                  <p:stCondLst>
                                    <p:cond delay="0"/>
                                  </p:stCondLst>
                                  <p:childTnLst>
                                    <p:set>
                                      <p:cBhvr>
                                        <p:cTn id="14" dur="1" fill="hold">
                                          <p:stCondLst>
                                            <p:cond delay="0"/>
                                          </p:stCondLst>
                                        </p:cTn>
                                        <p:tgtEl>
                                          <p:spTgt spid="2051">
                                            <p:txEl>
                                              <p:pRg st="0" end="0"/>
                                            </p:txEl>
                                          </p:spTgt>
                                        </p:tgtEl>
                                        <p:attrNameLst>
                                          <p:attrName>style.visibility</p:attrName>
                                        </p:attrNameLst>
                                      </p:cBhvr>
                                      <p:to>
                                        <p:strVal val="visible"/>
                                      </p:to>
                                    </p:set>
                                    <p:animEffect transition="in" filter="blinds(vertical)">
                                      <p:cBhvr>
                                        <p:cTn id="15" dur="500"/>
                                        <p:tgtEl>
                                          <p:spTgt spid="2051">
                                            <p:txEl>
                                              <p:pRg st="0" end="0"/>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2053"/>
                                        </p:tgtEl>
                                        <p:attrNameLst>
                                          <p:attrName>style.visibility</p:attrName>
                                        </p:attrNameLst>
                                      </p:cBhvr>
                                      <p:to>
                                        <p:strVal val="visible"/>
                                      </p:to>
                                    </p:set>
                                    <p:animEffect transition="in" filter="fade">
                                      <p:cBhvr>
                                        <p:cTn id="19" dur="2000"/>
                                        <p:tgtEl>
                                          <p:spTgt spid="2053"/>
                                        </p:tgtEl>
                                      </p:cBhvr>
                                    </p:animEffect>
                                  </p:childTnLst>
                                </p:cTn>
                              </p:par>
                            </p:childTnLst>
                          </p:cTn>
                        </p:par>
                        <p:par>
                          <p:cTn id="20" fill="hold">
                            <p:stCondLst>
                              <p:cond delay="3500"/>
                            </p:stCondLst>
                            <p:childTnLst>
                              <p:par>
                                <p:cTn id="21" presetID="10" presetClass="entr" presetSubtype="0" fill="hold" nodeType="afterEffect">
                                  <p:stCondLst>
                                    <p:cond delay="0"/>
                                  </p:stCondLst>
                                  <p:childTnLst>
                                    <p:set>
                                      <p:cBhvr>
                                        <p:cTn id="22" dur="1" fill="hold">
                                          <p:stCondLst>
                                            <p:cond delay="0"/>
                                          </p:stCondLst>
                                        </p:cTn>
                                        <p:tgtEl>
                                          <p:spTgt spid="2055"/>
                                        </p:tgtEl>
                                        <p:attrNameLst>
                                          <p:attrName>style.visibility</p:attrName>
                                        </p:attrNameLst>
                                      </p:cBhvr>
                                      <p:to>
                                        <p:strVal val="visible"/>
                                      </p:to>
                                    </p:set>
                                    <p:animEffect transition="in" filter="fade">
                                      <p:cBhvr>
                                        <p:cTn id="23" dur="2000"/>
                                        <p:tgtEl>
                                          <p:spTgt spid="20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Lst>
  </p:timing>
</p:sld>
</file>

<file path=ppt/slides/slide3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6" name="Rectangle 4"/>
          <p:cNvSpPr>
            <a:spLocks noGrp="1" noChangeArrowheads="1"/>
          </p:cNvSpPr>
          <p:nvPr>
            <p:ph type="title"/>
          </p:nvPr>
        </p:nvSpPr>
        <p:spPr>
          <a:xfrm>
            <a:off x="1370013" y="0"/>
            <a:ext cx="7313612" cy="642938"/>
          </a:xfrm>
        </p:spPr>
        <p:txBody>
          <a:bodyPr/>
          <a:lstStyle/>
          <a:p>
            <a:pPr eaLnBrk="1" hangingPunct="1"/>
            <a:r>
              <a:rPr lang="el-GR" sz="2800" b="1" u="sng" smtClean="0">
                <a:solidFill>
                  <a:srgbClr val="CC00CC"/>
                </a:solidFill>
                <a:latin typeface="Verdana" pitchFamily="34" charset="0"/>
              </a:rPr>
              <a:t>Πολεμικές συρράξεις-Προβλήματα</a:t>
            </a:r>
          </a:p>
        </p:txBody>
      </p:sp>
      <p:sp>
        <p:nvSpPr>
          <p:cNvPr id="3077" name="Rectangle 5"/>
          <p:cNvSpPr>
            <a:spLocks noGrp="1" noChangeArrowheads="1"/>
          </p:cNvSpPr>
          <p:nvPr>
            <p:ph type="body" idx="1"/>
          </p:nvPr>
        </p:nvSpPr>
        <p:spPr>
          <a:xfrm>
            <a:off x="0" y="857250"/>
            <a:ext cx="9144000" cy="6000750"/>
          </a:xfrm>
        </p:spPr>
        <p:txBody>
          <a:bodyPr/>
          <a:lstStyle/>
          <a:p>
            <a:pPr eaLnBrk="1" hangingPunct="1">
              <a:lnSpc>
                <a:spcPct val="90000"/>
              </a:lnSpc>
            </a:pPr>
            <a:r>
              <a:rPr lang="el-GR" sz="2000" smtClean="0">
                <a:solidFill>
                  <a:srgbClr val="CC00CC"/>
                </a:solidFill>
              </a:rPr>
              <a:t>Η εκκίνηση ενός πολέμου είναι έργο πολλών αφού η εκάστοτε χώρα επιλέγει και τους συμμάχους της. Αδιαφορώντας για τις επιπτώσεις, καταπατούν τα ανθρώπινα δικαιώματα.</a:t>
            </a:r>
            <a:endParaRPr lang="en-US" sz="2000" smtClean="0">
              <a:solidFill>
                <a:srgbClr val="CC00CC"/>
              </a:solidFill>
            </a:endParaRPr>
          </a:p>
          <a:p>
            <a:pPr eaLnBrk="1" hangingPunct="1">
              <a:lnSpc>
                <a:spcPct val="90000"/>
              </a:lnSpc>
            </a:pPr>
            <a:endParaRPr lang="el-GR" sz="2000" smtClean="0">
              <a:solidFill>
                <a:srgbClr val="CC00CC"/>
              </a:solidFill>
            </a:endParaRPr>
          </a:p>
          <a:p>
            <a:pPr eaLnBrk="1" hangingPunct="1">
              <a:lnSpc>
                <a:spcPct val="90000"/>
              </a:lnSpc>
            </a:pPr>
            <a:r>
              <a:rPr lang="el-GR" sz="2000" smtClean="0">
                <a:solidFill>
                  <a:srgbClr val="CC00CC"/>
                </a:solidFill>
              </a:rPr>
              <a:t>Μέσα σε έναν πόλεμο,τα ανθρώπινα δικαιώματα σβήνουν από την μνήμη, ο κάθε στρατιώτης έχει δικαίωμα να σκοτώσει τον εχθρό του και σε πολλές περιπτώσεις επιβραβεύεται γι ‘ αυτό,ενώ την ίδια στιγμή στερεί από έναν άνθρωπο το δικαίωμα στην ζωή (άρθρο 3).</a:t>
            </a:r>
            <a:endParaRPr lang="en-US" sz="2000" smtClean="0">
              <a:solidFill>
                <a:srgbClr val="CC00CC"/>
              </a:solidFill>
            </a:endParaRPr>
          </a:p>
          <a:p>
            <a:pPr eaLnBrk="1" hangingPunct="1">
              <a:lnSpc>
                <a:spcPct val="90000"/>
              </a:lnSpc>
              <a:buFont typeface="Wingdings" pitchFamily="2" charset="2"/>
              <a:buNone/>
            </a:pPr>
            <a:endParaRPr lang="el-GR" sz="2000" smtClean="0">
              <a:solidFill>
                <a:srgbClr val="CC00CC"/>
              </a:solidFill>
            </a:endParaRPr>
          </a:p>
          <a:p>
            <a:pPr eaLnBrk="1" hangingPunct="1">
              <a:lnSpc>
                <a:spcPct val="90000"/>
              </a:lnSpc>
            </a:pPr>
            <a:r>
              <a:rPr lang="el-GR" sz="2000" smtClean="0">
                <a:solidFill>
                  <a:srgbClr val="CC00CC"/>
                </a:solidFill>
              </a:rPr>
              <a:t>Μεγάλης σημασίας είναι και το θέμα της μετανάστευσης (άρθρο 13) αφού κατά την διάρκεια πολέμου,πολλοί αναγκάζονται να εγκαταλείψουν την χώρα τους για να επιβιώσουν. </a:t>
            </a:r>
            <a:endParaRPr lang="en-US" sz="2000" smtClean="0">
              <a:solidFill>
                <a:srgbClr val="CC00CC"/>
              </a:solidFill>
            </a:endParaRPr>
          </a:p>
          <a:p>
            <a:pPr eaLnBrk="1" hangingPunct="1">
              <a:lnSpc>
                <a:spcPct val="90000"/>
              </a:lnSpc>
            </a:pPr>
            <a:endParaRPr lang="el-GR" sz="2000" smtClean="0">
              <a:solidFill>
                <a:srgbClr val="CC00CC"/>
              </a:solidFill>
            </a:endParaRPr>
          </a:p>
          <a:p>
            <a:pPr eaLnBrk="1" hangingPunct="1">
              <a:lnSpc>
                <a:spcPct val="90000"/>
              </a:lnSpc>
            </a:pPr>
            <a:r>
              <a:rPr lang="el-GR" sz="2000" smtClean="0">
                <a:solidFill>
                  <a:srgbClr val="CC00CC"/>
                </a:solidFill>
              </a:rPr>
              <a:t>Όλα αυτά τα δικαιώματα που καταπατούνται μαζί με τα θεμελιώδη δικαιώματα στην ζωή,την εκπαίδευση,την μετανάστευση ,την ελευθερία έκφρασης γνώμης που σε συνθήκες πολέμου δεν υφίστανται,συντελούν ένα κόσμο χαοτικό,αδύνατο για να επιβιώσει ο άνθρωπος.Ιστορικά ο πόλεμος στερεί το σημαντικότερο ανθρώπινο δικαίωμα,το δικαίωμα στην ζωή.</a:t>
            </a:r>
            <a:r>
              <a:rPr lang="el-GR" sz="2000" smtClean="0">
                <a:solidFill>
                  <a:srgbClr val="800000"/>
                </a:solidFill>
              </a:rPr>
              <a:t>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3076"/>
                                        </p:tgtEl>
                                        <p:attrNameLst>
                                          <p:attrName>style.visibility</p:attrName>
                                        </p:attrNameLst>
                                      </p:cBhvr>
                                      <p:to>
                                        <p:strVal val="visible"/>
                                      </p:to>
                                    </p:set>
                                    <p:animEffect transition="in" filter="box(in)">
                                      <p:cBhvr>
                                        <p:cTn id="7" dur="1000"/>
                                        <p:tgtEl>
                                          <p:spTgt spid="3076"/>
                                        </p:tgtEl>
                                      </p:cBhvr>
                                    </p:animEffect>
                                  </p:childTnLst>
                                </p:cTn>
                              </p:par>
                            </p:childTnLst>
                          </p:cTn>
                        </p:par>
                        <p:par>
                          <p:cTn id="8" fill="hold">
                            <p:stCondLst>
                              <p:cond delay="1000"/>
                            </p:stCondLst>
                            <p:childTnLst>
                              <p:par>
                                <p:cTn id="9" presetID="4" presetClass="entr" presetSubtype="16" fill="hold" nodeType="afterEffect">
                                  <p:stCondLst>
                                    <p:cond delay="0"/>
                                  </p:stCondLst>
                                  <p:childTnLst>
                                    <p:set>
                                      <p:cBhvr>
                                        <p:cTn id="10" dur="1" fill="hold">
                                          <p:stCondLst>
                                            <p:cond delay="0"/>
                                          </p:stCondLst>
                                        </p:cTn>
                                        <p:tgtEl>
                                          <p:spTgt spid="3077">
                                            <p:txEl>
                                              <p:pRg st="0" end="0"/>
                                            </p:txEl>
                                          </p:spTgt>
                                        </p:tgtEl>
                                        <p:attrNameLst>
                                          <p:attrName>style.visibility</p:attrName>
                                        </p:attrNameLst>
                                      </p:cBhvr>
                                      <p:to>
                                        <p:strVal val="visible"/>
                                      </p:to>
                                    </p:set>
                                    <p:animEffect transition="in" filter="box(in)">
                                      <p:cBhvr>
                                        <p:cTn id="11" dur="1000"/>
                                        <p:tgtEl>
                                          <p:spTgt spid="3077">
                                            <p:txEl>
                                              <p:pRg st="0" end="0"/>
                                            </p:txEl>
                                          </p:spTgt>
                                        </p:tgtEl>
                                      </p:cBhvr>
                                    </p:animEffect>
                                  </p:childTnLst>
                                </p:cTn>
                              </p:par>
                            </p:childTnLst>
                          </p:cTn>
                        </p:par>
                        <p:par>
                          <p:cTn id="12" fill="hold">
                            <p:stCondLst>
                              <p:cond delay="2000"/>
                            </p:stCondLst>
                            <p:childTnLst>
                              <p:par>
                                <p:cTn id="13" presetID="4" presetClass="entr" presetSubtype="16" fill="hold" nodeType="afterEffect">
                                  <p:stCondLst>
                                    <p:cond delay="0"/>
                                  </p:stCondLst>
                                  <p:childTnLst>
                                    <p:set>
                                      <p:cBhvr>
                                        <p:cTn id="14" dur="1" fill="hold">
                                          <p:stCondLst>
                                            <p:cond delay="0"/>
                                          </p:stCondLst>
                                        </p:cTn>
                                        <p:tgtEl>
                                          <p:spTgt spid="3077">
                                            <p:txEl>
                                              <p:pRg st="2" end="2"/>
                                            </p:txEl>
                                          </p:spTgt>
                                        </p:tgtEl>
                                        <p:attrNameLst>
                                          <p:attrName>style.visibility</p:attrName>
                                        </p:attrNameLst>
                                      </p:cBhvr>
                                      <p:to>
                                        <p:strVal val="visible"/>
                                      </p:to>
                                    </p:set>
                                    <p:animEffect transition="in" filter="box(in)">
                                      <p:cBhvr>
                                        <p:cTn id="15" dur="1000"/>
                                        <p:tgtEl>
                                          <p:spTgt spid="3077">
                                            <p:txEl>
                                              <p:pRg st="2" end="2"/>
                                            </p:txEl>
                                          </p:spTgt>
                                        </p:tgtEl>
                                      </p:cBhvr>
                                    </p:animEffect>
                                  </p:childTnLst>
                                </p:cTn>
                              </p:par>
                            </p:childTnLst>
                          </p:cTn>
                        </p:par>
                        <p:par>
                          <p:cTn id="16" fill="hold">
                            <p:stCondLst>
                              <p:cond delay="3000"/>
                            </p:stCondLst>
                            <p:childTnLst>
                              <p:par>
                                <p:cTn id="17" presetID="4" presetClass="entr" presetSubtype="16" fill="hold" nodeType="afterEffect">
                                  <p:stCondLst>
                                    <p:cond delay="0"/>
                                  </p:stCondLst>
                                  <p:childTnLst>
                                    <p:set>
                                      <p:cBhvr>
                                        <p:cTn id="18" dur="1" fill="hold">
                                          <p:stCondLst>
                                            <p:cond delay="0"/>
                                          </p:stCondLst>
                                        </p:cTn>
                                        <p:tgtEl>
                                          <p:spTgt spid="3077">
                                            <p:txEl>
                                              <p:pRg st="4" end="4"/>
                                            </p:txEl>
                                          </p:spTgt>
                                        </p:tgtEl>
                                        <p:attrNameLst>
                                          <p:attrName>style.visibility</p:attrName>
                                        </p:attrNameLst>
                                      </p:cBhvr>
                                      <p:to>
                                        <p:strVal val="visible"/>
                                      </p:to>
                                    </p:set>
                                    <p:animEffect transition="in" filter="box(in)">
                                      <p:cBhvr>
                                        <p:cTn id="19" dur="1000"/>
                                        <p:tgtEl>
                                          <p:spTgt spid="3077">
                                            <p:txEl>
                                              <p:pRg st="4" end="4"/>
                                            </p:txEl>
                                          </p:spTgt>
                                        </p:tgtEl>
                                      </p:cBhvr>
                                    </p:animEffect>
                                  </p:childTnLst>
                                </p:cTn>
                              </p:par>
                            </p:childTnLst>
                          </p:cTn>
                        </p:par>
                        <p:par>
                          <p:cTn id="20" fill="hold">
                            <p:stCondLst>
                              <p:cond delay="4000"/>
                            </p:stCondLst>
                            <p:childTnLst>
                              <p:par>
                                <p:cTn id="21" presetID="4" presetClass="entr" presetSubtype="16" fill="hold" nodeType="afterEffect">
                                  <p:stCondLst>
                                    <p:cond delay="0"/>
                                  </p:stCondLst>
                                  <p:childTnLst>
                                    <p:set>
                                      <p:cBhvr>
                                        <p:cTn id="22" dur="1" fill="hold">
                                          <p:stCondLst>
                                            <p:cond delay="0"/>
                                          </p:stCondLst>
                                        </p:cTn>
                                        <p:tgtEl>
                                          <p:spTgt spid="3077">
                                            <p:txEl>
                                              <p:pRg st="6" end="6"/>
                                            </p:txEl>
                                          </p:spTgt>
                                        </p:tgtEl>
                                        <p:attrNameLst>
                                          <p:attrName>style.visibility</p:attrName>
                                        </p:attrNameLst>
                                      </p:cBhvr>
                                      <p:to>
                                        <p:strVal val="visible"/>
                                      </p:to>
                                    </p:set>
                                    <p:animEffect transition="in" filter="box(in)">
                                      <p:cBhvr>
                                        <p:cTn id="23" dur="1000"/>
                                        <p:tgtEl>
                                          <p:spTgt spid="307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0"/>
            <a:ext cx="8229600" cy="46038"/>
          </a:xfrm>
        </p:spPr>
        <p:txBody>
          <a:bodyPr>
            <a:normAutofit fontScale="90000"/>
          </a:bodyPr>
          <a:lstStyle/>
          <a:p>
            <a:pPr>
              <a:defRPr/>
            </a:pPr>
            <a:endParaRPr lang="el-GR" dirty="0"/>
          </a:p>
        </p:txBody>
      </p:sp>
      <p:sp>
        <p:nvSpPr>
          <p:cNvPr id="34819" name="2 - Θέση περιεχομένου"/>
          <p:cNvSpPr>
            <a:spLocks noGrp="1"/>
          </p:cNvSpPr>
          <p:nvPr>
            <p:ph idx="1"/>
          </p:nvPr>
        </p:nvSpPr>
        <p:spPr>
          <a:xfrm>
            <a:off x="0" y="0"/>
            <a:ext cx="9144000" cy="6858000"/>
          </a:xfrm>
        </p:spPr>
        <p:txBody>
          <a:bodyPr/>
          <a:lstStyle/>
          <a:p>
            <a:r>
              <a:rPr lang="el-GR" smtClean="0"/>
              <a:t>Η οικογένεια χάνει κάποια από τα μέλη της, ενώ σε πολλές περιπτώσεις χάνει τα δικαιώματά της π.χ δικαίωμα στην ταφή των νεκρών.</a:t>
            </a:r>
          </a:p>
          <a:p>
            <a:pPr>
              <a:buFont typeface="Wingdings" pitchFamily="2" charset="2"/>
              <a:buNone/>
            </a:pPr>
            <a:endParaRPr lang="el-GR" smtClean="0"/>
          </a:p>
          <a:p>
            <a:r>
              <a:rPr lang="el-GR" smtClean="0"/>
              <a:t> Όλα αυτά τα δικαιώματα που καταπατούνται μαζί με τα θεμελιώδη δικαιώματα στη ζωή, την εκπαίδευση ,την μετανάστευση, την ελευθερία έκφρασης γνώμης που σε συνθήκες πολέμου δεν υφίστανται, συντελούν ένα κόσμο χαοτικό αδύνατο για να επιβιώσει ο άνθρωπος.</a:t>
            </a:r>
          </a:p>
          <a:p>
            <a:pPr>
              <a:buFont typeface="Wingdings" pitchFamily="2" charset="2"/>
              <a:buNone/>
            </a:pPr>
            <a:endParaRPr lang="el-GR" smtClean="0"/>
          </a:p>
          <a:p>
            <a:r>
              <a:rPr lang="el-GR" smtClean="0"/>
              <a:t>Ιστορικά ο πόλεμος, στερεί το σημαντικότερο ανθρώπινο δικαίωμα, το δικαίωμα στη ζωή. </a:t>
            </a:r>
          </a:p>
          <a:p>
            <a:endParaRPr lang="el-GR" smtClean="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370013" y="0"/>
            <a:ext cx="7313612" cy="1071563"/>
          </a:xfrm>
        </p:spPr>
        <p:txBody>
          <a:bodyPr/>
          <a:lstStyle/>
          <a:p>
            <a:pPr algn="ctr" eaLnBrk="1" hangingPunct="1"/>
            <a:r>
              <a:rPr lang="el-GR" sz="3200" b="1" u="sng" smtClean="0">
                <a:solidFill>
                  <a:srgbClr val="66FFFF"/>
                </a:solidFill>
                <a:latin typeface="Century Gothic" pitchFamily="34" charset="0"/>
              </a:rPr>
              <a:t>Η προστασία του άμαχου πληθυσμού</a:t>
            </a:r>
            <a:r>
              <a:rPr lang="el-GR" sz="3200" b="1" smtClean="0"/>
              <a:t> </a:t>
            </a:r>
          </a:p>
        </p:txBody>
      </p:sp>
      <p:sp>
        <p:nvSpPr>
          <p:cNvPr id="6148" name="Rectangle 4"/>
          <p:cNvSpPr>
            <a:spLocks noGrp="1" noChangeArrowheads="1"/>
          </p:cNvSpPr>
          <p:nvPr>
            <p:ph type="body" idx="1"/>
          </p:nvPr>
        </p:nvSpPr>
        <p:spPr>
          <a:xfrm>
            <a:off x="571500" y="1214438"/>
            <a:ext cx="8572500" cy="5643562"/>
          </a:xfrm>
        </p:spPr>
        <p:txBody>
          <a:bodyPr/>
          <a:lstStyle/>
          <a:p>
            <a:pPr eaLnBrk="1" hangingPunct="1">
              <a:lnSpc>
                <a:spcPct val="90000"/>
              </a:lnSpc>
            </a:pPr>
            <a:endParaRPr lang="en-US" sz="2100" smtClean="0">
              <a:solidFill>
                <a:srgbClr val="66FFFF"/>
              </a:solidFill>
            </a:endParaRPr>
          </a:p>
          <a:p>
            <a:pPr eaLnBrk="1" hangingPunct="1">
              <a:lnSpc>
                <a:spcPct val="90000"/>
              </a:lnSpc>
            </a:pPr>
            <a:endParaRPr lang="en-US" sz="2100" smtClean="0">
              <a:solidFill>
                <a:srgbClr val="66FFFF"/>
              </a:solidFill>
            </a:endParaRPr>
          </a:p>
          <a:p>
            <a:pPr eaLnBrk="1" hangingPunct="1">
              <a:lnSpc>
                <a:spcPct val="90000"/>
              </a:lnSpc>
            </a:pPr>
            <a:r>
              <a:rPr lang="el-GR" sz="2100" b="1" smtClean="0">
                <a:solidFill>
                  <a:srgbClr val="66FFFF"/>
                </a:solidFill>
              </a:rPr>
              <a:t>Αν και άμαχος πληθυσμός, τα παιδιά, οι γυναίκες και οι ηλικιωμένοι, πέφτουν συχνά θύματα των ενόπλων συγκρούσεων, είτε αναγκάζονται να διαβιώσουν κάτω από άθλιες συνθήκες, χωρίς νερό, τροφή, στέγη και  ιατρική περίθαλψη,  μέσα στη ζέστη ή την παγωνιά, μέσα στο τρόμο του θανάτου.</a:t>
            </a:r>
            <a:endParaRPr lang="en-US" sz="2100" b="1" smtClean="0">
              <a:solidFill>
                <a:srgbClr val="66FFFF"/>
              </a:solidFill>
            </a:endParaRPr>
          </a:p>
          <a:p>
            <a:pPr eaLnBrk="1" hangingPunct="1">
              <a:lnSpc>
                <a:spcPct val="90000"/>
              </a:lnSpc>
            </a:pPr>
            <a:endParaRPr lang="el-GR" sz="2100" b="1" smtClean="0">
              <a:solidFill>
                <a:srgbClr val="66FFFF"/>
              </a:solidFill>
            </a:endParaRPr>
          </a:p>
          <a:p>
            <a:pPr eaLnBrk="1" hangingPunct="1">
              <a:lnSpc>
                <a:spcPct val="90000"/>
              </a:lnSpc>
            </a:pPr>
            <a:r>
              <a:rPr lang="el-GR" sz="2100" b="1" smtClean="0">
                <a:solidFill>
                  <a:srgbClr val="66FFFF"/>
                </a:solidFill>
              </a:rPr>
              <a:t>Αυτό αποδεικνύει την αδυναμία των κυβερνήσεων και των ειρηνευτικών και των ανθρωπιστικών οργανώσεων να προστατέψουν και να βοηθήσουν αποτελεσματικά τους αμάχους.</a:t>
            </a:r>
            <a:endParaRPr lang="en-US" sz="2100" b="1" smtClean="0">
              <a:solidFill>
                <a:srgbClr val="66FFFF"/>
              </a:solidFill>
            </a:endParaRPr>
          </a:p>
          <a:p>
            <a:pPr eaLnBrk="1" hangingPunct="1">
              <a:lnSpc>
                <a:spcPct val="90000"/>
              </a:lnSpc>
            </a:pPr>
            <a:endParaRPr lang="el-GR" sz="2100" smtClean="0">
              <a:solidFill>
                <a:srgbClr val="66FFFF"/>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6146"/>
                                        </p:tgtEl>
                                        <p:attrNameLst>
                                          <p:attrName>style.visibility</p:attrName>
                                        </p:attrNameLst>
                                      </p:cBhvr>
                                      <p:to>
                                        <p:strVal val="visible"/>
                                      </p:to>
                                    </p:set>
                                    <p:anim by="(-#ppt_w*2)" calcmode="lin" valueType="num">
                                      <p:cBhvr rctx="PPT">
                                        <p:cTn id="7" dur="500" autoRev="1" fill="hold">
                                          <p:stCondLst>
                                            <p:cond delay="0"/>
                                          </p:stCondLst>
                                        </p:cTn>
                                        <p:tgtEl>
                                          <p:spTgt spid="6146"/>
                                        </p:tgtEl>
                                        <p:attrNameLst>
                                          <p:attrName>ppt_w</p:attrName>
                                        </p:attrNameLst>
                                      </p:cBhvr>
                                    </p:anim>
                                    <p:anim by="(#ppt_w*0.50)" calcmode="lin" valueType="num">
                                      <p:cBhvr>
                                        <p:cTn id="8" dur="500" decel="50000" autoRev="1" fill="hold">
                                          <p:stCondLst>
                                            <p:cond delay="0"/>
                                          </p:stCondLst>
                                        </p:cTn>
                                        <p:tgtEl>
                                          <p:spTgt spid="6146"/>
                                        </p:tgtEl>
                                        <p:attrNameLst>
                                          <p:attrName>ppt_x</p:attrName>
                                        </p:attrNameLst>
                                      </p:cBhvr>
                                    </p:anim>
                                    <p:anim from="(-#ppt_h/2)" to="(#ppt_y)" calcmode="lin" valueType="num">
                                      <p:cBhvr>
                                        <p:cTn id="9" dur="1000" fill="hold">
                                          <p:stCondLst>
                                            <p:cond delay="0"/>
                                          </p:stCondLst>
                                        </p:cTn>
                                        <p:tgtEl>
                                          <p:spTgt spid="6146"/>
                                        </p:tgtEl>
                                        <p:attrNameLst>
                                          <p:attrName>ppt_y</p:attrName>
                                        </p:attrNameLst>
                                      </p:cBhvr>
                                    </p:anim>
                                    <p:animRot by="21600000">
                                      <p:cBhvr>
                                        <p:cTn id="10" dur="1000" fill="hold">
                                          <p:stCondLst>
                                            <p:cond delay="0"/>
                                          </p:stCondLst>
                                        </p:cTn>
                                        <p:tgtEl>
                                          <p:spTgt spid="6146"/>
                                        </p:tgtEl>
                                        <p:attrNameLst>
                                          <p:attrName>r</p:attrName>
                                        </p:attrNameLst>
                                      </p:cBhvr>
                                    </p:animRot>
                                  </p:childTnLst>
                                </p:cTn>
                              </p:par>
                            </p:childTnLst>
                          </p:cTn>
                        </p:par>
                        <p:par>
                          <p:cTn id="11" fill="hold">
                            <p:stCondLst>
                              <p:cond delay="3700"/>
                            </p:stCondLst>
                            <p:childTnLst>
                              <p:par>
                                <p:cTn id="12" presetID="26" presetClass="entr" presetSubtype="0" fill="hold" nodeType="afterEffect">
                                  <p:stCondLst>
                                    <p:cond delay="0"/>
                                  </p:stCondLst>
                                  <p:childTnLst>
                                    <p:set>
                                      <p:cBhvr>
                                        <p:cTn id="13" dur="1" fill="hold">
                                          <p:stCondLst>
                                            <p:cond delay="0"/>
                                          </p:stCondLst>
                                        </p:cTn>
                                        <p:tgtEl>
                                          <p:spTgt spid="6148">
                                            <p:txEl>
                                              <p:pRg st="2" end="2"/>
                                            </p:txEl>
                                          </p:spTgt>
                                        </p:tgtEl>
                                        <p:attrNameLst>
                                          <p:attrName>style.visibility</p:attrName>
                                        </p:attrNameLst>
                                      </p:cBhvr>
                                      <p:to>
                                        <p:strVal val="visible"/>
                                      </p:to>
                                    </p:set>
                                    <p:animEffect transition="in" filter="wipe(down)">
                                      <p:cBhvr>
                                        <p:cTn id="14" dur="580">
                                          <p:stCondLst>
                                            <p:cond delay="0"/>
                                          </p:stCondLst>
                                        </p:cTn>
                                        <p:tgtEl>
                                          <p:spTgt spid="6148">
                                            <p:txEl>
                                              <p:pRg st="2" end="2"/>
                                            </p:txEl>
                                          </p:spTgt>
                                        </p:tgtEl>
                                      </p:cBhvr>
                                    </p:animEffect>
                                    <p:anim calcmode="lin" valueType="num">
                                      <p:cBhvr>
                                        <p:cTn id="15" dur="1822" tmFilter="0,0; 0.14,0.36; 0.43,0.73; 0.71,0.91; 1.0,1.0">
                                          <p:stCondLst>
                                            <p:cond delay="0"/>
                                          </p:stCondLst>
                                        </p:cTn>
                                        <p:tgtEl>
                                          <p:spTgt spid="6148">
                                            <p:txEl>
                                              <p:pRg st="2" end="2"/>
                                            </p:txEl>
                                          </p:spTgt>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6148">
                                            <p:txEl>
                                              <p:pRg st="2" end="2"/>
                                            </p:txEl>
                                          </p:spTgt>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6148">
                                            <p:txEl>
                                              <p:pRg st="2" end="2"/>
                                            </p:txEl>
                                          </p:spTgt>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6148">
                                            <p:txEl>
                                              <p:pRg st="2" end="2"/>
                                            </p:txEl>
                                          </p:spTgt>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6148">
                                            <p:txEl>
                                              <p:pRg st="2" end="2"/>
                                            </p:txEl>
                                          </p:spTgt>
                                        </p:tgtEl>
                                        <p:attrNameLst>
                                          <p:attrName>ppt_y</p:attrName>
                                        </p:attrNameLst>
                                      </p:cBhvr>
                                      <p:tavLst>
                                        <p:tav tm="0" fmla="#ppt_y-sin(pi*$)/81">
                                          <p:val>
                                            <p:fltVal val="0"/>
                                          </p:val>
                                        </p:tav>
                                        <p:tav tm="100000">
                                          <p:val>
                                            <p:fltVal val="1"/>
                                          </p:val>
                                        </p:tav>
                                      </p:tavLst>
                                    </p:anim>
                                    <p:animScale>
                                      <p:cBhvr>
                                        <p:cTn id="20" dur="26">
                                          <p:stCondLst>
                                            <p:cond delay="650"/>
                                          </p:stCondLst>
                                        </p:cTn>
                                        <p:tgtEl>
                                          <p:spTgt spid="6148">
                                            <p:txEl>
                                              <p:pRg st="2" end="2"/>
                                            </p:txEl>
                                          </p:spTgt>
                                        </p:tgtEl>
                                      </p:cBhvr>
                                      <p:to x="100000" y="60000"/>
                                    </p:animScale>
                                    <p:animScale>
                                      <p:cBhvr>
                                        <p:cTn id="21" dur="166" decel="50000">
                                          <p:stCondLst>
                                            <p:cond delay="676"/>
                                          </p:stCondLst>
                                        </p:cTn>
                                        <p:tgtEl>
                                          <p:spTgt spid="6148">
                                            <p:txEl>
                                              <p:pRg st="2" end="2"/>
                                            </p:txEl>
                                          </p:spTgt>
                                        </p:tgtEl>
                                      </p:cBhvr>
                                      <p:to x="100000" y="100000"/>
                                    </p:animScale>
                                    <p:animScale>
                                      <p:cBhvr>
                                        <p:cTn id="22" dur="26">
                                          <p:stCondLst>
                                            <p:cond delay="1312"/>
                                          </p:stCondLst>
                                        </p:cTn>
                                        <p:tgtEl>
                                          <p:spTgt spid="6148">
                                            <p:txEl>
                                              <p:pRg st="2" end="2"/>
                                            </p:txEl>
                                          </p:spTgt>
                                        </p:tgtEl>
                                      </p:cBhvr>
                                      <p:to x="100000" y="80000"/>
                                    </p:animScale>
                                    <p:animScale>
                                      <p:cBhvr>
                                        <p:cTn id="23" dur="166" decel="50000">
                                          <p:stCondLst>
                                            <p:cond delay="1338"/>
                                          </p:stCondLst>
                                        </p:cTn>
                                        <p:tgtEl>
                                          <p:spTgt spid="6148">
                                            <p:txEl>
                                              <p:pRg st="2" end="2"/>
                                            </p:txEl>
                                          </p:spTgt>
                                        </p:tgtEl>
                                      </p:cBhvr>
                                      <p:to x="100000" y="100000"/>
                                    </p:animScale>
                                    <p:animScale>
                                      <p:cBhvr>
                                        <p:cTn id="24" dur="26">
                                          <p:stCondLst>
                                            <p:cond delay="1642"/>
                                          </p:stCondLst>
                                        </p:cTn>
                                        <p:tgtEl>
                                          <p:spTgt spid="6148">
                                            <p:txEl>
                                              <p:pRg st="2" end="2"/>
                                            </p:txEl>
                                          </p:spTgt>
                                        </p:tgtEl>
                                      </p:cBhvr>
                                      <p:to x="100000" y="90000"/>
                                    </p:animScale>
                                    <p:animScale>
                                      <p:cBhvr>
                                        <p:cTn id="25" dur="166" decel="50000">
                                          <p:stCondLst>
                                            <p:cond delay="1668"/>
                                          </p:stCondLst>
                                        </p:cTn>
                                        <p:tgtEl>
                                          <p:spTgt spid="6148">
                                            <p:txEl>
                                              <p:pRg st="2" end="2"/>
                                            </p:txEl>
                                          </p:spTgt>
                                        </p:tgtEl>
                                      </p:cBhvr>
                                      <p:to x="100000" y="100000"/>
                                    </p:animScale>
                                    <p:animScale>
                                      <p:cBhvr>
                                        <p:cTn id="26" dur="26">
                                          <p:stCondLst>
                                            <p:cond delay="1808"/>
                                          </p:stCondLst>
                                        </p:cTn>
                                        <p:tgtEl>
                                          <p:spTgt spid="6148">
                                            <p:txEl>
                                              <p:pRg st="2" end="2"/>
                                            </p:txEl>
                                          </p:spTgt>
                                        </p:tgtEl>
                                      </p:cBhvr>
                                      <p:to x="100000" y="95000"/>
                                    </p:animScale>
                                    <p:animScale>
                                      <p:cBhvr>
                                        <p:cTn id="27" dur="166" decel="50000">
                                          <p:stCondLst>
                                            <p:cond delay="1834"/>
                                          </p:stCondLst>
                                        </p:cTn>
                                        <p:tgtEl>
                                          <p:spTgt spid="6148">
                                            <p:txEl>
                                              <p:pRg st="2" end="2"/>
                                            </p:txEl>
                                          </p:spTgt>
                                        </p:tgtEl>
                                      </p:cBhvr>
                                      <p:to x="100000" y="100000"/>
                                    </p:animScale>
                                  </p:childTnLst>
                                </p:cTn>
                              </p:par>
                            </p:childTnLst>
                          </p:cTn>
                        </p:par>
                        <p:par>
                          <p:cTn id="28" fill="hold">
                            <p:stCondLst>
                              <p:cond delay="5700"/>
                            </p:stCondLst>
                            <p:childTnLst>
                              <p:par>
                                <p:cTn id="29" presetID="26" presetClass="entr" presetSubtype="0" fill="hold" nodeType="afterEffect">
                                  <p:stCondLst>
                                    <p:cond delay="0"/>
                                  </p:stCondLst>
                                  <p:childTnLst>
                                    <p:set>
                                      <p:cBhvr>
                                        <p:cTn id="30" dur="1" fill="hold">
                                          <p:stCondLst>
                                            <p:cond delay="0"/>
                                          </p:stCondLst>
                                        </p:cTn>
                                        <p:tgtEl>
                                          <p:spTgt spid="6148">
                                            <p:txEl>
                                              <p:pRg st="4" end="4"/>
                                            </p:txEl>
                                          </p:spTgt>
                                        </p:tgtEl>
                                        <p:attrNameLst>
                                          <p:attrName>style.visibility</p:attrName>
                                        </p:attrNameLst>
                                      </p:cBhvr>
                                      <p:to>
                                        <p:strVal val="visible"/>
                                      </p:to>
                                    </p:set>
                                    <p:animEffect transition="in" filter="wipe(down)">
                                      <p:cBhvr>
                                        <p:cTn id="31" dur="580">
                                          <p:stCondLst>
                                            <p:cond delay="0"/>
                                          </p:stCondLst>
                                        </p:cTn>
                                        <p:tgtEl>
                                          <p:spTgt spid="6148">
                                            <p:txEl>
                                              <p:pRg st="4" end="4"/>
                                            </p:txEl>
                                          </p:spTgt>
                                        </p:tgtEl>
                                      </p:cBhvr>
                                    </p:animEffect>
                                    <p:anim calcmode="lin" valueType="num">
                                      <p:cBhvr>
                                        <p:cTn id="32" dur="1822" tmFilter="0,0; 0.14,0.36; 0.43,0.73; 0.71,0.91; 1.0,1.0">
                                          <p:stCondLst>
                                            <p:cond delay="0"/>
                                          </p:stCondLst>
                                        </p:cTn>
                                        <p:tgtEl>
                                          <p:spTgt spid="6148">
                                            <p:txEl>
                                              <p:pRg st="4" end="4"/>
                                            </p:txEl>
                                          </p:spTgt>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6148">
                                            <p:txEl>
                                              <p:pRg st="4" end="4"/>
                                            </p:txEl>
                                          </p:spTgt>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6148">
                                            <p:txEl>
                                              <p:pRg st="4" end="4"/>
                                            </p:txEl>
                                          </p:spTgt>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6148">
                                            <p:txEl>
                                              <p:pRg st="4" end="4"/>
                                            </p:txEl>
                                          </p:spTgt>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6148">
                                            <p:txEl>
                                              <p:pRg st="4" end="4"/>
                                            </p:txEl>
                                          </p:spTgt>
                                        </p:tgtEl>
                                        <p:attrNameLst>
                                          <p:attrName>ppt_y</p:attrName>
                                        </p:attrNameLst>
                                      </p:cBhvr>
                                      <p:tavLst>
                                        <p:tav tm="0" fmla="#ppt_y-sin(pi*$)/81">
                                          <p:val>
                                            <p:fltVal val="0"/>
                                          </p:val>
                                        </p:tav>
                                        <p:tav tm="100000">
                                          <p:val>
                                            <p:fltVal val="1"/>
                                          </p:val>
                                        </p:tav>
                                      </p:tavLst>
                                    </p:anim>
                                    <p:animScale>
                                      <p:cBhvr>
                                        <p:cTn id="37" dur="26">
                                          <p:stCondLst>
                                            <p:cond delay="650"/>
                                          </p:stCondLst>
                                        </p:cTn>
                                        <p:tgtEl>
                                          <p:spTgt spid="6148">
                                            <p:txEl>
                                              <p:pRg st="4" end="4"/>
                                            </p:txEl>
                                          </p:spTgt>
                                        </p:tgtEl>
                                      </p:cBhvr>
                                      <p:to x="100000" y="60000"/>
                                    </p:animScale>
                                    <p:animScale>
                                      <p:cBhvr>
                                        <p:cTn id="38" dur="166" decel="50000">
                                          <p:stCondLst>
                                            <p:cond delay="676"/>
                                          </p:stCondLst>
                                        </p:cTn>
                                        <p:tgtEl>
                                          <p:spTgt spid="6148">
                                            <p:txEl>
                                              <p:pRg st="4" end="4"/>
                                            </p:txEl>
                                          </p:spTgt>
                                        </p:tgtEl>
                                      </p:cBhvr>
                                      <p:to x="100000" y="100000"/>
                                    </p:animScale>
                                    <p:animScale>
                                      <p:cBhvr>
                                        <p:cTn id="39" dur="26">
                                          <p:stCondLst>
                                            <p:cond delay="1312"/>
                                          </p:stCondLst>
                                        </p:cTn>
                                        <p:tgtEl>
                                          <p:spTgt spid="6148">
                                            <p:txEl>
                                              <p:pRg st="4" end="4"/>
                                            </p:txEl>
                                          </p:spTgt>
                                        </p:tgtEl>
                                      </p:cBhvr>
                                      <p:to x="100000" y="80000"/>
                                    </p:animScale>
                                    <p:animScale>
                                      <p:cBhvr>
                                        <p:cTn id="40" dur="166" decel="50000">
                                          <p:stCondLst>
                                            <p:cond delay="1338"/>
                                          </p:stCondLst>
                                        </p:cTn>
                                        <p:tgtEl>
                                          <p:spTgt spid="6148">
                                            <p:txEl>
                                              <p:pRg st="4" end="4"/>
                                            </p:txEl>
                                          </p:spTgt>
                                        </p:tgtEl>
                                      </p:cBhvr>
                                      <p:to x="100000" y="100000"/>
                                    </p:animScale>
                                    <p:animScale>
                                      <p:cBhvr>
                                        <p:cTn id="41" dur="26">
                                          <p:stCondLst>
                                            <p:cond delay="1642"/>
                                          </p:stCondLst>
                                        </p:cTn>
                                        <p:tgtEl>
                                          <p:spTgt spid="6148">
                                            <p:txEl>
                                              <p:pRg st="4" end="4"/>
                                            </p:txEl>
                                          </p:spTgt>
                                        </p:tgtEl>
                                      </p:cBhvr>
                                      <p:to x="100000" y="90000"/>
                                    </p:animScale>
                                    <p:animScale>
                                      <p:cBhvr>
                                        <p:cTn id="42" dur="166" decel="50000">
                                          <p:stCondLst>
                                            <p:cond delay="1668"/>
                                          </p:stCondLst>
                                        </p:cTn>
                                        <p:tgtEl>
                                          <p:spTgt spid="6148">
                                            <p:txEl>
                                              <p:pRg st="4" end="4"/>
                                            </p:txEl>
                                          </p:spTgt>
                                        </p:tgtEl>
                                      </p:cBhvr>
                                      <p:to x="100000" y="100000"/>
                                    </p:animScale>
                                    <p:animScale>
                                      <p:cBhvr>
                                        <p:cTn id="43" dur="26">
                                          <p:stCondLst>
                                            <p:cond delay="1808"/>
                                          </p:stCondLst>
                                        </p:cTn>
                                        <p:tgtEl>
                                          <p:spTgt spid="6148">
                                            <p:txEl>
                                              <p:pRg st="4" end="4"/>
                                            </p:txEl>
                                          </p:spTgt>
                                        </p:tgtEl>
                                      </p:cBhvr>
                                      <p:to x="100000" y="95000"/>
                                    </p:animScale>
                                    <p:animScale>
                                      <p:cBhvr>
                                        <p:cTn id="44" dur="166" decel="50000">
                                          <p:stCondLst>
                                            <p:cond delay="1834"/>
                                          </p:stCondLst>
                                        </p:cTn>
                                        <p:tgtEl>
                                          <p:spTgt spid="6148">
                                            <p:txEl>
                                              <p:pRg st="4" end="4"/>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p:bldLst>
  </p:timing>
</p:sld>
</file>

<file path=ppt/slides/slide34.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xfrm>
            <a:off x="1370013" y="0"/>
            <a:ext cx="7313612" cy="714375"/>
          </a:xfrm>
        </p:spPr>
        <p:txBody>
          <a:bodyPr/>
          <a:lstStyle/>
          <a:p>
            <a:pPr eaLnBrk="1" hangingPunct="1"/>
            <a:r>
              <a:rPr lang="el-GR" b="1" u="sng" smtClean="0">
                <a:solidFill>
                  <a:srgbClr val="66FFFF"/>
                </a:solidFill>
                <a:latin typeface="Verdana" pitchFamily="34" charset="0"/>
              </a:rPr>
              <a:t>Μαρτυρίες ατόμων…</a:t>
            </a:r>
          </a:p>
        </p:txBody>
      </p:sp>
      <p:sp>
        <p:nvSpPr>
          <p:cNvPr id="93187" name="Rectangle 3"/>
          <p:cNvSpPr>
            <a:spLocks noGrp="1" noChangeArrowheads="1"/>
          </p:cNvSpPr>
          <p:nvPr>
            <p:ph type="body" idx="1"/>
          </p:nvPr>
        </p:nvSpPr>
        <p:spPr>
          <a:xfrm>
            <a:off x="0" y="857250"/>
            <a:ext cx="9144000" cy="6000750"/>
          </a:xfrm>
        </p:spPr>
        <p:txBody>
          <a:bodyPr/>
          <a:lstStyle/>
          <a:p>
            <a:pPr eaLnBrk="1" hangingPunct="1">
              <a:lnSpc>
                <a:spcPct val="90000"/>
              </a:lnSpc>
            </a:pPr>
            <a:r>
              <a:rPr lang="el-GR" sz="2100" b="1" smtClean="0">
                <a:solidFill>
                  <a:srgbClr val="66FFFF"/>
                </a:solidFill>
              </a:rPr>
              <a:t>Μίλησα με ένα κοριτσάκι που βιάστηκε από στρατιώτες όταν ήταν εννέα χρόνων. </a:t>
            </a:r>
            <a:endParaRPr lang="en-US" sz="2100" b="1" smtClean="0">
              <a:solidFill>
                <a:srgbClr val="66FFFF"/>
              </a:solidFill>
            </a:endParaRPr>
          </a:p>
          <a:p>
            <a:pPr eaLnBrk="1" hangingPunct="1">
              <a:lnSpc>
                <a:spcPct val="90000"/>
              </a:lnSpc>
            </a:pPr>
            <a:endParaRPr lang="en-US" sz="2100" b="1" smtClean="0">
              <a:solidFill>
                <a:srgbClr val="66FFFF"/>
              </a:solidFill>
            </a:endParaRPr>
          </a:p>
          <a:p>
            <a:pPr eaLnBrk="1" hangingPunct="1">
              <a:lnSpc>
                <a:spcPct val="90000"/>
              </a:lnSpc>
            </a:pPr>
            <a:r>
              <a:rPr lang="el-GR" sz="2100" b="1" smtClean="0">
                <a:solidFill>
                  <a:srgbClr val="66FFFF"/>
                </a:solidFill>
              </a:rPr>
              <a:t>Έζησα την αγωνία μιας μητέρας που είδε τα παιδιά της να ανατινάζονται σε κομμάτια από νάρκες στα χωράφια τους. </a:t>
            </a:r>
            <a:endParaRPr lang="en-US" sz="2100" b="1" smtClean="0">
              <a:solidFill>
                <a:srgbClr val="66FFFF"/>
              </a:solidFill>
            </a:endParaRPr>
          </a:p>
          <a:p>
            <a:pPr eaLnBrk="1" hangingPunct="1">
              <a:lnSpc>
                <a:spcPct val="90000"/>
              </a:lnSpc>
            </a:pPr>
            <a:endParaRPr lang="en-US" sz="2100" b="1" smtClean="0">
              <a:solidFill>
                <a:srgbClr val="66FFFF"/>
              </a:solidFill>
            </a:endParaRPr>
          </a:p>
          <a:p>
            <a:pPr eaLnBrk="1" hangingPunct="1">
              <a:lnSpc>
                <a:spcPct val="90000"/>
              </a:lnSpc>
            </a:pPr>
            <a:r>
              <a:rPr lang="el-GR" sz="2100" b="1" smtClean="0">
                <a:solidFill>
                  <a:srgbClr val="66FFFF"/>
                </a:solidFill>
              </a:rPr>
              <a:t>Άκουσα παιδιά να μου λένε ότι αναγκάστηκαν να παρακολουθήσουν την σφαγή των οικογενειών τους.</a:t>
            </a:r>
            <a:endParaRPr lang="en-US" sz="2100" b="1" smtClean="0">
              <a:solidFill>
                <a:srgbClr val="66FFFF"/>
              </a:solidFill>
            </a:endParaRPr>
          </a:p>
          <a:p>
            <a:pPr eaLnBrk="1" hangingPunct="1">
              <a:lnSpc>
                <a:spcPct val="90000"/>
              </a:lnSpc>
            </a:pPr>
            <a:endParaRPr lang="en-US" sz="2100" b="1" smtClean="0">
              <a:solidFill>
                <a:srgbClr val="66FFFF"/>
              </a:solidFill>
            </a:endParaRPr>
          </a:p>
          <a:p>
            <a:pPr eaLnBrk="1" hangingPunct="1">
              <a:lnSpc>
                <a:spcPct val="90000"/>
              </a:lnSpc>
            </a:pPr>
            <a:r>
              <a:rPr lang="el-GR" sz="2100" b="1" smtClean="0">
                <a:solidFill>
                  <a:srgbClr val="66FFFF"/>
                </a:solidFill>
              </a:rPr>
              <a:t>Άκουσα την πικρή ανάμνηση 15άχρονων πρώην στρατιωτών να θρηνούν για τη χαμένη παιδικότητα και αθωότητά τους.</a:t>
            </a:r>
            <a:endParaRPr lang="en-US" sz="2100" b="1" smtClean="0">
              <a:solidFill>
                <a:srgbClr val="66FFFF"/>
              </a:solidFill>
            </a:endParaRPr>
          </a:p>
          <a:p>
            <a:pPr eaLnBrk="1" hangingPunct="1">
              <a:lnSpc>
                <a:spcPct val="90000"/>
              </a:lnSpc>
              <a:buFont typeface="Wingdings" pitchFamily="2" charset="2"/>
              <a:buNone/>
            </a:pPr>
            <a:r>
              <a:rPr lang="el-GR" sz="2100" b="1" smtClean="0">
                <a:solidFill>
                  <a:srgbClr val="66FFFF"/>
                </a:solidFill>
              </a:rPr>
              <a:t> </a:t>
            </a:r>
          </a:p>
          <a:p>
            <a:pPr eaLnBrk="1" hangingPunct="1">
              <a:lnSpc>
                <a:spcPct val="90000"/>
              </a:lnSpc>
            </a:pPr>
            <a:r>
              <a:rPr lang="el-GR" sz="2100" b="1" smtClean="0">
                <a:solidFill>
                  <a:srgbClr val="66FFFF"/>
                </a:solidFill>
              </a:rPr>
              <a:t>Ανατρίχιασα όταν άκουσα παιδιά που είχαν διαφθαρεί τόσο πολύ από τους ενήλικες και τις εμπειρίες τους από τον πόλεμο</a:t>
            </a:r>
            <a:r>
              <a:rPr lang="en-US" sz="2100" b="1" smtClean="0">
                <a:solidFill>
                  <a:srgbClr val="66FFFF"/>
                </a:solidFill>
              </a:rPr>
              <a:t>.</a:t>
            </a:r>
            <a:r>
              <a:rPr lang="el-GR" sz="2400" b="1" smtClean="0"/>
              <a:t> </a:t>
            </a:r>
            <a:endParaRPr lang="el-GR" sz="2400" b="1" smtClean="0">
              <a:solidFill>
                <a:srgbClr val="66FFFF"/>
              </a:solidFill>
            </a:endParaRPr>
          </a:p>
          <a:p>
            <a:pPr eaLnBrk="1" hangingPunct="1">
              <a:lnSpc>
                <a:spcPct val="90000"/>
              </a:lnSpc>
            </a:pPr>
            <a:endParaRPr lang="el-GR" sz="2400" b="1" smtClean="0">
              <a:solidFill>
                <a:srgbClr val="66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entr" presetSubtype="0" accel="50000" fill="hold" grpId="0" nodeType="withEffect">
                                  <p:stCondLst>
                                    <p:cond delay="0"/>
                                  </p:stCondLst>
                                  <p:iterate type="lt">
                                    <p:tmPct val="50000"/>
                                  </p:iterate>
                                  <p:childTnLst>
                                    <p:set>
                                      <p:cBhvr>
                                        <p:cTn id="6" dur="1" fill="hold">
                                          <p:stCondLst>
                                            <p:cond delay="0"/>
                                          </p:stCondLst>
                                        </p:cTn>
                                        <p:tgtEl>
                                          <p:spTgt spid="93186"/>
                                        </p:tgtEl>
                                        <p:attrNameLst>
                                          <p:attrName>style.visibility</p:attrName>
                                        </p:attrNameLst>
                                      </p:cBhvr>
                                      <p:to>
                                        <p:strVal val="visible"/>
                                      </p:to>
                                    </p:set>
                                    <p:set>
                                      <p:cBhvr>
                                        <p:cTn id="7" dur="228" fill="hold">
                                          <p:stCondLst>
                                            <p:cond delay="0"/>
                                          </p:stCondLst>
                                        </p:cTn>
                                        <p:tgtEl>
                                          <p:spTgt spid="93186"/>
                                        </p:tgtEl>
                                        <p:attrNameLst>
                                          <p:attrName>style.rotation</p:attrName>
                                        </p:attrNameLst>
                                      </p:cBhvr>
                                      <p:to>
                                        <p:strVal val="-45.0"/>
                                      </p:to>
                                    </p:set>
                                    <p:anim calcmode="lin" valueType="num">
                                      <p:cBhvr>
                                        <p:cTn id="8" dur="228" fill="hold">
                                          <p:stCondLst>
                                            <p:cond delay="228"/>
                                          </p:stCondLst>
                                        </p:cTn>
                                        <p:tgtEl>
                                          <p:spTgt spid="93186"/>
                                        </p:tgtEl>
                                        <p:attrNameLst>
                                          <p:attrName>style.rotation</p:attrName>
                                        </p:attrNameLst>
                                      </p:cBhvr>
                                      <p:tavLst>
                                        <p:tav tm="0">
                                          <p:val>
                                            <p:fltVal val="-45"/>
                                          </p:val>
                                        </p:tav>
                                        <p:tav tm="69900">
                                          <p:val>
                                            <p:fltVal val="45"/>
                                          </p:val>
                                        </p:tav>
                                        <p:tav tm="100000">
                                          <p:val>
                                            <p:fltVal val="0"/>
                                          </p:val>
                                        </p:tav>
                                      </p:tavLst>
                                    </p:anim>
                                    <p:anim calcmode="lin" valueType="num">
                                      <p:cBhvr>
                                        <p:cTn id="9" dur="228" fill="hold">
                                          <p:stCondLst>
                                            <p:cond delay="0"/>
                                          </p:stCondLst>
                                        </p:cTn>
                                        <p:tgtEl>
                                          <p:spTgt spid="93186"/>
                                        </p:tgtEl>
                                        <p:attrNameLst>
                                          <p:attrName>ppt_y</p:attrName>
                                        </p:attrNameLst>
                                      </p:cBhvr>
                                      <p:tavLst>
                                        <p:tav tm="0">
                                          <p:val>
                                            <p:strVal val="#ppt_y-1"/>
                                          </p:val>
                                        </p:tav>
                                        <p:tav tm="100000">
                                          <p:val>
                                            <p:strVal val="#ppt_y-(0.354*#ppt_w-0.172*#ppt_h)"/>
                                          </p:val>
                                        </p:tav>
                                      </p:tavLst>
                                    </p:anim>
                                    <p:anim calcmode="lin" valueType="num">
                                      <p:cBhvr>
                                        <p:cTn id="10" dur="78" decel="50000" autoRev="1" fill="hold">
                                          <p:stCondLst>
                                            <p:cond delay="228"/>
                                          </p:stCondLst>
                                        </p:cTn>
                                        <p:tgtEl>
                                          <p:spTgt spid="93186"/>
                                        </p:tgtEl>
                                        <p:attrNameLst>
                                          <p:attrName>ppt_y</p:attrName>
                                        </p:attrNameLst>
                                      </p:cBhvr>
                                      <p:tavLst>
                                        <p:tav tm="0">
                                          <p:val>
                                            <p:strVal val="#ppt_y-(0.354*#ppt_w-0.172*#ppt_h)"/>
                                          </p:val>
                                        </p:tav>
                                        <p:tav tm="100000">
                                          <p:val>
                                            <p:strVal val="#ppt_y-(0.354*#ppt_w-0.172*#ppt_h)-#ppt_h/2"/>
                                          </p:val>
                                        </p:tav>
                                      </p:tavLst>
                                    </p:anim>
                                    <p:anim calcmode="lin" valueType="num">
                                      <p:cBhvr>
                                        <p:cTn id="11" dur="68" fill="hold">
                                          <p:stCondLst>
                                            <p:cond delay="432"/>
                                          </p:stCondLst>
                                        </p:cTn>
                                        <p:tgtEl>
                                          <p:spTgt spid="93186"/>
                                        </p:tgtEl>
                                        <p:attrNameLst>
                                          <p:attrName>ppt_y</p:attrName>
                                        </p:attrNameLst>
                                      </p:cBhvr>
                                      <p:tavLst>
                                        <p:tav tm="0">
                                          <p:val>
                                            <p:strVal val="#ppt_y-(0.354*#ppt_w-0.172*#ppt_h)"/>
                                          </p:val>
                                        </p:tav>
                                        <p:tav tm="100000">
                                          <p:val>
                                            <p:strVal val="#ppt_y"/>
                                          </p:val>
                                        </p:tav>
                                      </p:tavLst>
                                    </p:anim>
                                  </p:childTnLst>
                                </p:cTn>
                              </p:par>
                            </p:childTnLst>
                          </p:cTn>
                        </p:par>
                        <p:par>
                          <p:cTn id="12" fill="hold">
                            <p:stCondLst>
                              <p:cond delay="4250"/>
                            </p:stCondLst>
                            <p:childTnLst>
                              <p:par>
                                <p:cTn id="13" presetID="34" presetClass="entr" presetSubtype="0" fill="hold" nodeType="afterEffect">
                                  <p:stCondLst>
                                    <p:cond delay="0"/>
                                  </p:stCondLst>
                                  <p:childTnLst>
                                    <p:set>
                                      <p:cBhvr>
                                        <p:cTn id="14" dur="1" fill="hold">
                                          <p:stCondLst>
                                            <p:cond delay="0"/>
                                          </p:stCondLst>
                                        </p:cTn>
                                        <p:tgtEl>
                                          <p:spTgt spid="93187">
                                            <p:txEl>
                                              <p:pRg st="0" end="0"/>
                                            </p:txEl>
                                          </p:spTgt>
                                        </p:tgtEl>
                                        <p:attrNameLst>
                                          <p:attrName>style.visibility</p:attrName>
                                        </p:attrNameLst>
                                      </p:cBhvr>
                                      <p:to>
                                        <p:strVal val="visible"/>
                                      </p:to>
                                    </p:set>
                                    <p:anim from="(-#ppt_w/2)" to="(#ppt_x)" calcmode="lin" valueType="num">
                                      <p:cBhvr>
                                        <p:cTn id="15" dur="600" fill="hold">
                                          <p:stCondLst>
                                            <p:cond delay="0"/>
                                          </p:stCondLst>
                                        </p:cTn>
                                        <p:tgtEl>
                                          <p:spTgt spid="93187">
                                            <p:txEl>
                                              <p:pRg st="0" end="0"/>
                                            </p:txEl>
                                          </p:spTgt>
                                        </p:tgtEl>
                                        <p:attrNameLst>
                                          <p:attrName>ppt_x</p:attrName>
                                        </p:attrNameLst>
                                      </p:cBhvr>
                                    </p:anim>
                                    <p:anim from="0" to="-1.0" calcmode="lin" valueType="num">
                                      <p:cBhvr>
                                        <p:cTn id="16" dur="200" decel="50000" autoRev="1" fill="hold">
                                          <p:stCondLst>
                                            <p:cond delay="600"/>
                                          </p:stCondLst>
                                        </p:cTn>
                                        <p:tgtEl>
                                          <p:spTgt spid="93187">
                                            <p:txEl>
                                              <p:pRg st="0" end="0"/>
                                            </p:txEl>
                                          </p:spTgt>
                                        </p:tgtEl>
                                        <p:attrNameLst>
                                          <p:attrName>xshear</p:attrName>
                                        </p:attrNameLst>
                                      </p:cBhvr>
                                    </p:anim>
                                    <p:animScale>
                                      <p:cBhvr>
                                        <p:cTn id="17" dur="200" decel="100000" autoRev="1" fill="hold">
                                          <p:stCondLst>
                                            <p:cond delay="600"/>
                                          </p:stCondLst>
                                        </p:cTn>
                                        <p:tgtEl>
                                          <p:spTgt spid="93187">
                                            <p:txEl>
                                              <p:pRg st="0" end="0"/>
                                            </p:txEl>
                                          </p:spTgt>
                                        </p:tgtEl>
                                      </p:cBhvr>
                                      <p:from x="100000" y="100000"/>
                                      <p:to x="80000" y="100000"/>
                                    </p:animScale>
                                    <p:anim by="(#ppt_h/3+#ppt_w*0.1)" calcmode="lin" valueType="num">
                                      <p:cBhvr additive="sum">
                                        <p:cTn id="18" dur="200" decel="100000" autoRev="1" fill="hold">
                                          <p:stCondLst>
                                            <p:cond delay="600"/>
                                          </p:stCondLst>
                                        </p:cTn>
                                        <p:tgtEl>
                                          <p:spTgt spid="93187">
                                            <p:txEl>
                                              <p:pRg st="0" end="0"/>
                                            </p:txEl>
                                          </p:spTgt>
                                        </p:tgtEl>
                                        <p:attrNameLst>
                                          <p:attrName>ppt_x</p:attrName>
                                        </p:attrNameLst>
                                      </p:cBhvr>
                                    </p:anim>
                                  </p:childTnLst>
                                </p:cTn>
                              </p:par>
                            </p:childTnLst>
                          </p:cTn>
                        </p:par>
                        <p:par>
                          <p:cTn id="19" fill="hold">
                            <p:stCondLst>
                              <p:cond delay="5250"/>
                            </p:stCondLst>
                            <p:childTnLst>
                              <p:par>
                                <p:cTn id="20" presetID="34" presetClass="entr" presetSubtype="0" fill="hold" nodeType="afterEffect">
                                  <p:stCondLst>
                                    <p:cond delay="0"/>
                                  </p:stCondLst>
                                  <p:childTnLst>
                                    <p:set>
                                      <p:cBhvr>
                                        <p:cTn id="21" dur="1" fill="hold">
                                          <p:stCondLst>
                                            <p:cond delay="0"/>
                                          </p:stCondLst>
                                        </p:cTn>
                                        <p:tgtEl>
                                          <p:spTgt spid="93187">
                                            <p:txEl>
                                              <p:pRg st="2" end="2"/>
                                            </p:txEl>
                                          </p:spTgt>
                                        </p:tgtEl>
                                        <p:attrNameLst>
                                          <p:attrName>style.visibility</p:attrName>
                                        </p:attrNameLst>
                                      </p:cBhvr>
                                      <p:to>
                                        <p:strVal val="visible"/>
                                      </p:to>
                                    </p:set>
                                    <p:anim from="(-#ppt_w/2)" to="(#ppt_x)" calcmode="lin" valueType="num">
                                      <p:cBhvr>
                                        <p:cTn id="22" dur="600" fill="hold">
                                          <p:stCondLst>
                                            <p:cond delay="0"/>
                                          </p:stCondLst>
                                        </p:cTn>
                                        <p:tgtEl>
                                          <p:spTgt spid="93187">
                                            <p:txEl>
                                              <p:pRg st="2" end="2"/>
                                            </p:txEl>
                                          </p:spTgt>
                                        </p:tgtEl>
                                        <p:attrNameLst>
                                          <p:attrName>ppt_x</p:attrName>
                                        </p:attrNameLst>
                                      </p:cBhvr>
                                    </p:anim>
                                    <p:anim from="0" to="-1.0" calcmode="lin" valueType="num">
                                      <p:cBhvr>
                                        <p:cTn id="23" dur="200" decel="50000" autoRev="1" fill="hold">
                                          <p:stCondLst>
                                            <p:cond delay="600"/>
                                          </p:stCondLst>
                                        </p:cTn>
                                        <p:tgtEl>
                                          <p:spTgt spid="93187">
                                            <p:txEl>
                                              <p:pRg st="2" end="2"/>
                                            </p:txEl>
                                          </p:spTgt>
                                        </p:tgtEl>
                                        <p:attrNameLst>
                                          <p:attrName>xshear</p:attrName>
                                        </p:attrNameLst>
                                      </p:cBhvr>
                                    </p:anim>
                                    <p:animScale>
                                      <p:cBhvr>
                                        <p:cTn id="24" dur="200" decel="100000" autoRev="1" fill="hold">
                                          <p:stCondLst>
                                            <p:cond delay="600"/>
                                          </p:stCondLst>
                                        </p:cTn>
                                        <p:tgtEl>
                                          <p:spTgt spid="93187">
                                            <p:txEl>
                                              <p:pRg st="2" end="2"/>
                                            </p:txEl>
                                          </p:spTgt>
                                        </p:tgtEl>
                                      </p:cBhvr>
                                      <p:from x="100000" y="100000"/>
                                      <p:to x="80000" y="100000"/>
                                    </p:animScale>
                                    <p:anim by="(#ppt_h/3+#ppt_w*0.1)" calcmode="lin" valueType="num">
                                      <p:cBhvr additive="sum">
                                        <p:cTn id="25" dur="200" decel="100000" autoRev="1" fill="hold">
                                          <p:stCondLst>
                                            <p:cond delay="600"/>
                                          </p:stCondLst>
                                        </p:cTn>
                                        <p:tgtEl>
                                          <p:spTgt spid="93187">
                                            <p:txEl>
                                              <p:pRg st="2" end="2"/>
                                            </p:txEl>
                                          </p:spTgt>
                                        </p:tgtEl>
                                        <p:attrNameLst>
                                          <p:attrName>ppt_x</p:attrName>
                                        </p:attrNameLst>
                                      </p:cBhvr>
                                    </p:anim>
                                  </p:childTnLst>
                                </p:cTn>
                              </p:par>
                            </p:childTnLst>
                          </p:cTn>
                        </p:par>
                        <p:par>
                          <p:cTn id="26" fill="hold">
                            <p:stCondLst>
                              <p:cond delay="6250"/>
                            </p:stCondLst>
                            <p:childTnLst>
                              <p:par>
                                <p:cTn id="27" presetID="34" presetClass="entr" presetSubtype="0" fill="hold" nodeType="afterEffect">
                                  <p:stCondLst>
                                    <p:cond delay="0"/>
                                  </p:stCondLst>
                                  <p:childTnLst>
                                    <p:set>
                                      <p:cBhvr>
                                        <p:cTn id="28" dur="1" fill="hold">
                                          <p:stCondLst>
                                            <p:cond delay="0"/>
                                          </p:stCondLst>
                                        </p:cTn>
                                        <p:tgtEl>
                                          <p:spTgt spid="93187">
                                            <p:txEl>
                                              <p:pRg st="4" end="4"/>
                                            </p:txEl>
                                          </p:spTgt>
                                        </p:tgtEl>
                                        <p:attrNameLst>
                                          <p:attrName>style.visibility</p:attrName>
                                        </p:attrNameLst>
                                      </p:cBhvr>
                                      <p:to>
                                        <p:strVal val="visible"/>
                                      </p:to>
                                    </p:set>
                                    <p:anim from="(-#ppt_w/2)" to="(#ppt_x)" calcmode="lin" valueType="num">
                                      <p:cBhvr>
                                        <p:cTn id="29" dur="600" fill="hold">
                                          <p:stCondLst>
                                            <p:cond delay="0"/>
                                          </p:stCondLst>
                                        </p:cTn>
                                        <p:tgtEl>
                                          <p:spTgt spid="93187">
                                            <p:txEl>
                                              <p:pRg st="4" end="4"/>
                                            </p:txEl>
                                          </p:spTgt>
                                        </p:tgtEl>
                                        <p:attrNameLst>
                                          <p:attrName>ppt_x</p:attrName>
                                        </p:attrNameLst>
                                      </p:cBhvr>
                                    </p:anim>
                                    <p:anim from="0" to="-1.0" calcmode="lin" valueType="num">
                                      <p:cBhvr>
                                        <p:cTn id="30" dur="200" decel="50000" autoRev="1" fill="hold">
                                          <p:stCondLst>
                                            <p:cond delay="600"/>
                                          </p:stCondLst>
                                        </p:cTn>
                                        <p:tgtEl>
                                          <p:spTgt spid="93187">
                                            <p:txEl>
                                              <p:pRg st="4" end="4"/>
                                            </p:txEl>
                                          </p:spTgt>
                                        </p:tgtEl>
                                        <p:attrNameLst>
                                          <p:attrName>xshear</p:attrName>
                                        </p:attrNameLst>
                                      </p:cBhvr>
                                    </p:anim>
                                    <p:animScale>
                                      <p:cBhvr>
                                        <p:cTn id="31" dur="200" decel="100000" autoRev="1" fill="hold">
                                          <p:stCondLst>
                                            <p:cond delay="600"/>
                                          </p:stCondLst>
                                        </p:cTn>
                                        <p:tgtEl>
                                          <p:spTgt spid="93187">
                                            <p:txEl>
                                              <p:pRg st="4" end="4"/>
                                            </p:txEl>
                                          </p:spTgt>
                                        </p:tgtEl>
                                      </p:cBhvr>
                                      <p:from x="100000" y="100000"/>
                                      <p:to x="80000" y="100000"/>
                                    </p:animScale>
                                    <p:anim by="(#ppt_h/3+#ppt_w*0.1)" calcmode="lin" valueType="num">
                                      <p:cBhvr additive="sum">
                                        <p:cTn id="32" dur="200" decel="100000" autoRev="1" fill="hold">
                                          <p:stCondLst>
                                            <p:cond delay="600"/>
                                          </p:stCondLst>
                                        </p:cTn>
                                        <p:tgtEl>
                                          <p:spTgt spid="93187">
                                            <p:txEl>
                                              <p:pRg st="4" end="4"/>
                                            </p:txEl>
                                          </p:spTgt>
                                        </p:tgtEl>
                                        <p:attrNameLst>
                                          <p:attrName>ppt_x</p:attrName>
                                        </p:attrNameLst>
                                      </p:cBhvr>
                                    </p:anim>
                                  </p:childTnLst>
                                </p:cTn>
                              </p:par>
                            </p:childTnLst>
                          </p:cTn>
                        </p:par>
                        <p:par>
                          <p:cTn id="33" fill="hold">
                            <p:stCondLst>
                              <p:cond delay="7250"/>
                            </p:stCondLst>
                            <p:childTnLst>
                              <p:par>
                                <p:cTn id="34" presetID="34" presetClass="entr" presetSubtype="0" fill="hold" nodeType="afterEffect">
                                  <p:stCondLst>
                                    <p:cond delay="0"/>
                                  </p:stCondLst>
                                  <p:childTnLst>
                                    <p:set>
                                      <p:cBhvr>
                                        <p:cTn id="35" dur="1" fill="hold">
                                          <p:stCondLst>
                                            <p:cond delay="0"/>
                                          </p:stCondLst>
                                        </p:cTn>
                                        <p:tgtEl>
                                          <p:spTgt spid="93187">
                                            <p:txEl>
                                              <p:pRg st="6" end="6"/>
                                            </p:txEl>
                                          </p:spTgt>
                                        </p:tgtEl>
                                        <p:attrNameLst>
                                          <p:attrName>style.visibility</p:attrName>
                                        </p:attrNameLst>
                                      </p:cBhvr>
                                      <p:to>
                                        <p:strVal val="visible"/>
                                      </p:to>
                                    </p:set>
                                    <p:anim from="(-#ppt_w/2)" to="(#ppt_x)" calcmode="lin" valueType="num">
                                      <p:cBhvr>
                                        <p:cTn id="36" dur="600" fill="hold">
                                          <p:stCondLst>
                                            <p:cond delay="0"/>
                                          </p:stCondLst>
                                        </p:cTn>
                                        <p:tgtEl>
                                          <p:spTgt spid="93187">
                                            <p:txEl>
                                              <p:pRg st="6" end="6"/>
                                            </p:txEl>
                                          </p:spTgt>
                                        </p:tgtEl>
                                        <p:attrNameLst>
                                          <p:attrName>ppt_x</p:attrName>
                                        </p:attrNameLst>
                                      </p:cBhvr>
                                    </p:anim>
                                    <p:anim from="0" to="-1.0" calcmode="lin" valueType="num">
                                      <p:cBhvr>
                                        <p:cTn id="37" dur="200" decel="50000" autoRev="1" fill="hold">
                                          <p:stCondLst>
                                            <p:cond delay="600"/>
                                          </p:stCondLst>
                                        </p:cTn>
                                        <p:tgtEl>
                                          <p:spTgt spid="93187">
                                            <p:txEl>
                                              <p:pRg st="6" end="6"/>
                                            </p:txEl>
                                          </p:spTgt>
                                        </p:tgtEl>
                                        <p:attrNameLst>
                                          <p:attrName>xshear</p:attrName>
                                        </p:attrNameLst>
                                      </p:cBhvr>
                                    </p:anim>
                                    <p:animScale>
                                      <p:cBhvr>
                                        <p:cTn id="38" dur="200" decel="100000" autoRev="1" fill="hold">
                                          <p:stCondLst>
                                            <p:cond delay="600"/>
                                          </p:stCondLst>
                                        </p:cTn>
                                        <p:tgtEl>
                                          <p:spTgt spid="93187">
                                            <p:txEl>
                                              <p:pRg st="6" end="6"/>
                                            </p:txEl>
                                          </p:spTgt>
                                        </p:tgtEl>
                                      </p:cBhvr>
                                      <p:from x="100000" y="100000"/>
                                      <p:to x="80000" y="100000"/>
                                    </p:animScale>
                                    <p:anim by="(#ppt_h/3+#ppt_w*0.1)" calcmode="lin" valueType="num">
                                      <p:cBhvr additive="sum">
                                        <p:cTn id="39" dur="200" decel="100000" autoRev="1" fill="hold">
                                          <p:stCondLst>
                                            <p:cond delay="600"/>
                                          </p:stCondLst>
                                        </p:cTn>
                                        <p:tgtEl>
                                          <p:spTgt spid="93187">
                                            <p:txEl>
                                              <p:pRg st="6" end="6"/>
                                            </p:txEl>
                                          </p:spTgt>
                                        </p:tgtEl>
                                        <p:attrNameLst>
                                          <p:attrName>ppt_x</p:attrName>
                                        </p:attrNameLst>
                                      </p:cBhvr>
                                    </p:anim>
                                  </p:childTnLst>
                                </p:cTn>
                              </p:par>
                            </p:childTnLst>
                          </p:cTn>
                        </p:par>
                        <p:par>
                          <p:cTn id="40" fill="hold">
                            <p:stCondLst>
                              <p:cond delay="8250"/>
                            </p:stCondLst>
                            <p:childTnLst>
                              <p:par>
                                <p:cTn id="41" presetID="34" presetClass="entr" presetSubtype="0" fill="hold" nodeType="afterEffect">
                                  <p:stCondLst>
                                    <p:cond delay="0"/>
                                  </p:stCondLst>
                                  <p:childTnLst>
                                    <p:set>
                                      <p:cBhvr>
                                        <p:cTn id="42" dur="1" fill="hold">
                                          <p:stCondLst>
                                            <p:cond delay="0"/>
                                          </p:stCondLst>
                                        </p:cTn>
                                        <p:tgtEl>
                                          <p:spTgt spid="93187">
                                            <p:txEl>
                                              <p:pRg st="7" end="7"/>
                                            </p:txEl>
                                          </p:spTgt>
                                        </p:tgtEl>
                                        <p:attrNameLst>
                                          <p:attrName>style.visibility</p:attrName>
                                        </p:attrNameLst>
                                      </p:cBhvr>
                                      <p:to>
                                        <p:strVal val="visible"/>
                                      </p:to>
                                    </p:set>
                                    <p:anim from="(-#ppt_w/2)" to="(#ppt_x)" calcmode="lin" valueType="num">
                                      <p:cBhvr>
                                        <p:cTn id="43" dur="600" fill="hold">
                                          <p:stCondLst>
                                            <p:cond delay="0"/>
                                          </p:stCondLst>
                                        </p:cTn>
                                        <p:tgtEl>
                                          <p:spTgt spid="93187">
                                            <p:txEl>
                                              <p:pRg st="7" end="7"/>
                                            </p:txEl>
                                          </p:spTgt>
                                        </p:tgtEl>
                                        <p:attrNameLst>
                                          <p:attrName>ppt_x</p:attrName>
                                        </p:attrNameLst>
                                      </p:cBhvr>
                                    </p:anim>
                                    <p:anim from="0" to="-1.0" calcmode="lin" valueType="num">
                                      <p:cBhvr>
                                        <p:cTn id="44" dur="200" decel="50000" autoRev="1" fill="hold">
                                          <p:stCondLst>
                                            <p:cond delay="600"/>
                                          </p:stCondLst>
                                        </p:cTn>
                                        <p:tgtEl>
                                          <p:spTgt spid="93187">
                                            <p:txEl>
                                              <p:pRg st="7" end="7"/>
                                            </p:txEl>
                                          </p:spTgt>
                                        </p:tgtEl>
                                        <p:attrNameLst>
                                          <p:attrName>xshear</p:attrName>
                                        </p:attrNameLst>
                                      </p:cBhvr>
                                    </p:anim>
                                    <p:animScale>
                                      <p:cBhvr>
                                        <p:cTn id="45" dur="200" decel="100000" autoRev="1" fill="hold">
                                          <p:stCondLst>
                                            <p:cond delay="600"/>
                                          </p:stCondLst>
                                        </p:cTn>
                                        <p:tgtEl>
                                          <p:spTgt spid="93187">
                                            <p:txEl>
                                              <p:pRg st="7" end="7"/>
                                            </p:txEl>
                                          </p:spTgt>
                                        </p:tgtEl>
                                      </p:cBhvr>
                                      <p:from x="100000" y="100000"/>
                                      <p:to x="80000" y="100000"/>
                                    </p:animScale>
                                    <p:anim by="(#ppt_h/3+#ppt_w*0.1)" calcmode="lin" valueType="num">
                                      <p:cBhvr additive="sum">
                                        <p:cTn id="46" dur="200" decel="100000" autoRev="1" fill="hold">
                                          <p:stCondLst>
                                            <p:cond delay="600"/>
                                          </p:stCondLst>
                                        </p:cTn>
                                        <p:tgtEl>
                                          <p:spTgt spid="93187">
                                            <p:txEl>
                                              <p:pRg st="7" end="7"/>
                                            </p:txEl>
                                          </p:spTgt>
                                        </p:tgtEl>
                                        <p:attrNameLst>
                                          <p:attrName>ppt_x</p:attrName>
                                        </p:attrNameLst>
                                      </p:cBhvr>
                                    </p:anim>
                                  </p:childTnLst>
                                </p:cTn>
                              </p:par>
                            </p:childTnLst>
                          </p:cTn>
                        </p:par>
                        <p:par>
                          <p:cTn id="47" fill="hold">
                            <p:stCondLst>
                              <p:cond delay="9250"/>
                            </p:stCondLst>
                            <p:childTnLst>
                              <p:par>
                                <p:cTn id="48" presetID="34" presetClass="entr" presetSubtype="0" fill="hold" nodeType="afterEffect">
                                  <p:stCondLst>
                                    <p:cond delay="0"/>
                                  </p:stCondLst>
                                  <p:childTnLst>
                                    <p:set>
                                      <p:cBhvr>
                                        <p:cTn id="49" dur="1" fill="hold">
                                          <p:stCondLst>
                                            <p:cond delay="0"/>
                                          </p:stCondLst>
                                        </p:cTn>
                                        <p:tgtEl>
                                          <p:spTgt spid="93187">
                                            <p:txEl>
                                              <p:pRg st="8" end="8"/>
                                            </p:txEl>
                                          </p:spTgt>
                                        </p:tgtEl>
                                        <p:attrNameLst>
                                          <p:attrName>style.visibility</p:attrName>
                                        </p:attrNameLst>
                                      </p:cBhvr>
                                      <p:to>
                                        <p:strVal val="visible"/>
                                      </p:to>
                                    </p:set>
                                    <p:anim from="(-#ppt_w/2)" to="(#ppt_x)" calcmode="lin" valueType="num">
                                      <p:cBhvr>
                                        <p:cTn id="50" dur="600" fill="hold">
                                          <p:stCondLst>
                                            <p:cond delay="0"/>
                                          </p:stCondLst>
                                        </p:cTn>
                                        <p:tgtEl>
                                          <p:spTgt spid="93187">
                                            <p:txEl>
                                              <p:pRg st="8" end="8"/>
                                            </p:txEl>
                                          </p:spTgt>
                                        </p:tgtEl>
                                        <p:attrNameLst>
                                          <p:attrName>ppt_x</p:attrName>
                                        </p:attrNameLst>
                                      </p:cBhvr>
                                    </p:anim>
                                    <p:anim from="0" to="-1.0" calcmode="lin" valueType="num">
                                      <p:cBhvr>
                                        <p:cTn id="51" dur="200" decel="50000" autoRev="1" fill="hold">
                                          <p:stCondLst>
                                            <p:cond delay="600"/>
                                          </p:stCondLst>
                                        </p:cTn>
                                        <p:tgtEl>
                                          <p:spTgt spid="93187">
                                            <p:txEl>
                                              <p:pRg st="8" end="8"/>
                                            </p:txEl>
                                          </p:spTgt>
                                        </p:tgtEl>
                                        <p:attrNameLst>
                                          <p:attrName>xshear</p:attrName>
                                        </p:attrNameLst>
                                      </p:cBhvr>
                                    </p:anim>
                                    <p:animScale>
                                      <p:cBhvr>
                                        <p:cTn id="52" dur="200" decel="100000" autoRev="1" fill="hold">
                                          <p:stCondLst>
                                            <p:cond delay="600"/>
                                          </p:stCondLst>
                                        </p:cTn>
                                        <p:tgtEl>
                                          <p:spTgt spid="93187">
                                            <p:txEl>
                                              <p:pRg st="8" end="8"/>
                                            </p:txEl>
                                          </p:spTgt>
                                        </p:tgtEl>
                                      </p:cBhvr>
                                      <p:from x="100000" y="100000"/>
                                      <p:to x="80000" y="100000"/>
                                    </p:animScale>
                                    <p:anim by="(#ppt_h/3+#ppt_w*0.1)" calcmode="lin" valueType="num">
                                      <p:cBhvr additive="sum">
                                        <p:cTn id="53" dur="200" decel="100000" autoRev="1" fill="hold">
                                          <p:stCondLst>
                                            <p:cond delay="600"/>
                                          </p:stCondLst>
                                        </p:cTn>
                                        <p:tgtEl>
                                          <p:spTgt spid="93187">
                                            <p:txEl>
                                              <p:pRg st="8" end="8"/>
                                            </p:txEl>
                                          </p:spTgt>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86" grpId="0"/>
    </p:bldLst>
  </p:timing>
</p:sld>
</file>

<file path=ppt/slides/slide35.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a:xfrm>
            <a:off x="1370013" y="0"/>
            <a:ext cx="7313612" cy="785813"/>
          </a:xfrm>
        </p:spPr>
        <p:txBody>
          <a:bodyPr/>
          <a:lstStyle/>
          <a:p>
            <a:pPr eaLnBrk="1" hangingPunct="1"/>
            <a:r>
              <a:rPr lang="el-GR" sz="3200" b="1" u="sng" smtClean="0">
                <a:solidFill>
                  <a:srgbClr val="66FFFF"/>
                </a:solidFill>
                <a:latin typeface="Century Gothic" pitchFamily="34" charset="0"/>
              </a:rPr>
              <a:t>Ποσοστά ερευνών της </a:t>
            </a:r>
            <a:r>
              <a:rPr lang="en-US" sz="3200" b="1" u="sng" smtClean="0">
                <a:solidFill>
                  <a:srgbClr val="66FFFF"/>
                </a:solidFill>
                <a:latin typeface="Century Gothic" pitchFamily="34" charset="0"/>
              </a:rPr>
              <a:t>UNICEF</a:t>
            </a:r>
            <a:endParaRPr lang="el-GR" sz="3200" b="1" u="sng" smtClean="0">
              <a:solidFill>
                <a:srgbClr val="66FFFF"/>
              </a:solidFill>
              <a:latin typeface="Century Gothic" pitchFamily="34" charset="0"/>
            </a:endParaRPr>
          </a:p>
        </p:txBody>
      </p:sp>
      <p:sp>
        <p:nvSpPr>
          <p:cNvPr id="97283" name="Rectangle 3"/>
          <p:cNvSpPr>
            <a:spLocks noGrp="1" noChangeArrowheads="1"/>
          </p:cNvSpPr>
          <p:nvPr>
            <p:ph type="body" idx="1"/>
          </p:nvPr>
        </p:nvSpPr>
        <p:spPr>
          <a:xfrm>
            <a:off x="0" y="1214438"/>
            <a:ext cx="9144000" cy="5357812"/>
          </a:xfrm>
        </p:spPr>
        <p:txBody>
          <a:bodyPr/>
          <a:lstStyle/>
          <a:p>
            <a:pPr eaLnBrk="1" hangingPunct="1">
              <a:lnSpc>
                <a:spcPct val="80000"/>
              </a:lnSpc>
            </a:pPr>
            <a:r>
              <a:rPr lang="el-GR" sz="2100" b="1" smtClean="0">
                <a:solidFill>
                  <a:srgbClr val="66FFFF"/>
                </a:solidFill>
              </a:rPr>
              <a:t>Στο Σεράγεβο, στη Βοσνία-Ερζεγοβίνη, 55% των παιδιών έχουν πυροβοληθεί, 66% έχουν βρεθεί σε τέτοια κατάσταση που πίστεψαν ότι θα πεθάνουν ενώ 29% νιώθουν "αβάσταχτη θλίψη". </a:t>
            </a:r>
            <a:endParaRPr lang="en-US" sz="2100" b="1" smtClean="0">
              <a:solidFill>
                <a:srgbClr val="66FFFF"/>
              </a:solidFill>
            </a:endParaRPr>
          </a:p>
          <a:p>
            <a:pPr eaLnBrk="1" hangingPunct="1">
              <a:lnSpc>
                <a:spcPct val="80000"/>
              </a:lnSpc>
            </a:pPr>
            <a:endParaRPr lang="el-GR" sz="2100" b="1" smtClean="0">
              <a:solidFill>
                <a:srgbClr val="66FFFF"/>
              </a:solidFill>
            </a:endParaRPr>
          </a:p>
          <a:p>
            <a:pPr eaLnBrk="1" hangingPunct="1">
              <a:lnSpc>
                <a:spcPct val="80000"/>
              </a:lnSpc>
            </a:pPr>
            <a:r>
              <a:rPr lang="el-GR" sz="2100" b="1" smtClean="0">
                <a:solidFill>
                  <a:srgbClr val="66FFFF"/>
                </a:solidFill>
              </a:rPr>
              <a:t>Περισσότερο από 60% των παιδιών της Ρουάντα,</a:t>
            </a:r>
            <a:br>
              <a:rPr lang="el-GR" sz="2100" b="1" smtClean="0">
                <a:solidFill>
                  <a:srgbClr val="66FFFF"/>
                </a:solidFill>
              </a:rPr>
            </a:br>
            <a:r>
              <a:rPr lang="el-GR" sz="2100" b="1" smtClean="0">
                <a:solidFill>
                  <a:srgbClr val="66FFFF"/>
                </a:solidFill>
              </a:rPr>
              <a:t>όταν ρωτήθηκαν σχετικά,</a:t>
            </a:r>
            <a:br>
              <a:rPr lang="el-GR" sz="2100" b="1" smtClean="0">
                <a:solidFill>
                  <a:srgbClr val="66FFFF"/>
                </a:solidFill>
              </a:rPr>
            </a:br>
            <a:r>
              <a:rPr lang="el-GR" sz="2100" b="1" smtClean="0">
                <a:solidFill>
                  <a:srgbClr val="66FFFF"/>
                </a:solidFill>
              </a:rPr>
              <a:t>απάντησαν ότι δεν τα ένοιαζε αν θα προλάβαιναν να μεγαλώσουν.</a:t>
            </a:r>
            <a:endParaRPr lang="en-US" sz="2100" b="1" smtClean="0">
              <a:solidFill>
                <a:srgbClr val="66FFFF"/>
              </a:solidFill>
            </a:endParaRPr>
          </a:p>
          <a:p>
            <a:pPr eaLnBrk="1" hangingPunct="1">
              <a:lnSpc>
                <a:spcPct val="80000"/>
              </a:lnSpc>
            </a:pPr>
            <a:endParaRPr lang="el-GR" sz="2100" b="1" smtClean="0">
              <a:solidFill>
                <a:srgbClr val="66FFFF"/>
              </a:solidFill>
            </a:endParaRPr>
          </a:p>
          <a:p>
            <a:pPr eaLnBrk="1" hangingPunct="1">
              <a:lnSpc>
                <a:spcPct val="80000"/>
              </a:lnSpc>
            </a:pPr>
            <a:r>
              <a:rPr lang="el-GR" sz="2100" b="1" smtClean="0">
                <a:solidFill>
                  <a:srgbClr val="66FFFF"/>
                </a:solidFill>
              </a:rPr>
              <a:t>Στην Αγκόλα, 66% των παιδιών έχουν δει ανθρώπους να δολοφονούνται και 67% έχουν δει ανθρώπους να βασανίζονται, να τα τους χτυπούνε ή να πληγώνονται.</a:t>
            </a:r>
            <a:endParaRPr lang="en-US" sz="2100" b="1" smtClean="0">
              <a:solidFill>
                <a:srgbClr val="66FFFF"/>
              </a:solidFill>
            </a:endParaRPr>
          </a:p>
          <a:p>
            <a:pPr eaLnBrk="1" hangingPunct="1">
              <a:lnSpc>
                <a:spcPct val="80000"/>
              </a:lnSpc>
            </a:pPr>
            <a:endParaRPr lang="el-GR" sz="2100" b="1" smtClean="0">
              <a:solidFill>
                <a:srgbClr val="66FFFF"/>
              </a:solidFill>
            </a:endParaRPr>
          </a:p>
          <a:p>
            <a:pPr eaLnBrk="1" hangingPunct="1">
              <a:lnSpc>
                <a:spcPct val="80000"/>
              </a:lnSpc>
            </a:pPr>
            <a:r>
              <a:rPr lang="el-GR" sz="2100" b="1" smtClean="0">
                <a:solidFill>
                  <a:srgbClr val="66FFFF"/>
                </a:solidFill>
              </a:rPr>
              <a:t>Στη Ρουάντα, 56% έχουν δει παιδιά να σκοτώνουν ανθρώπους, σχεδόν 80% έχουν χάσει οικογενειακά μέλη και 16% έχουν αναγκαστεί να κρυφτούν κάτω από πτώματα.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97282"/>
                                        </p:tgtEl>
                                        <p:attrNameLst>
                                          <p:attrName>style.visibility</p:attrName>
                                        </p:attrNameLst>
                                      </p:cBhvr>
                                      <p:to>
                                        <p:strVal val="visible"/>
                                      </p:to>
                                    </p:set>
                                    <p:anim calcmode="lin" valueType="num">
                                      <p:cBhvr>
                                        <p:cTn id="7" dur="500" fill="hold"/>
                                        <p:tgtEl>
                                          <p:spTgt spid="9728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97282"/>
                                        </p:tgtEl>
                                        <p:attrNameLst>
                                          <p:attrName>ppt_y</p:attrName>
                                        </p:attrNameLst>
                                      </p:cBhvr>
                                      <p:tavLst>
                                        <p:tav tm="0">
                                          <p:val>
                                            <p:strVal val="#ppt_y"/>
                                          </p:val>
                                        </p:tav>
                                        <p:tav tm="100000">
                                          <p:val>
                                            <p:strVal val="#ppt_y"/>
                                          </p:val>
                                        </p:tav>
                                      </p:tavLst>
                                    </p:anim>
                                    <p:anim calcmode="lin" valueType="num">
                                      <p:cBhvr>
                                        <p:cTn id="9" dur="500" fill="hold"/>
                                        <p:tgtEl>
                                          <p:spTgt spid="9728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9728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97282"/>
                                        </p:tgtEl>
                                      </p:cBhvr>
                                    </p:animEffect>
                                  </p:childTnLst>
                                </p:cTn>
                              </p:par>
                            </p:childTnLst>
                          </p:cTn>
                        </p:par>
                        <p:par>
                          <p:cTn id="12" fill="hold">
                            <p:stCondLst>
                              <p:cond delay="1600"/>
                            </p:stCondLst>
                            <p:childTnLst>
                              <p:par>
                                <p:cTn id="13" presetID="6" presetClass="entr" presetSubtype="16" fill="hold" nodeType="afterEffect">
                                  <p:stCondLst>
                                    <p:cond delay="0"/>
                                  </p:stCondLst>
                                  <p:childTnLst>
                                    <p:set>
                                      <p:cBhvr>
                                        <p:cTn id="14" dur="1" fill="hold">
                                          <p:stCondLst>
                                            <p:cond delay="0"/>
                                          </p:stCondLst>
                                        </p:cTn>
                                        <p:tgtEl>
                                          <p:spTgt spid="97283">
                                            <p:txEl>
                                              <p:pRg st="0" end="0"/>
                                            </p:txEl>
                                          </p:spTgt>
                                        </p:tgtEl>
                                        <p:attrNameLst>
                                          <p:attrName>style.visibility</p:attrName>
                                        </p:attrNameLst>
                                      </p:cBhvr>
                                      <p:to>
                                        <p:strVal val="visible"/>
                                      </p:to>
                                    </p:set>
                                    <p:animEffect transition="in" filter="circle(in)">
                                      <p:cBhvr>
                                        <p:cTn id="15" dur="2000"/>
                                        <p:tgtEl>
                                          <p:spTgt spid="97283">
                                            <p:txEl>
                                              <p:pRg st="0" end="0"/>
                                            </p:txEl>
                                          </p:spTgt>
                                        </p:tgtEl>
                                      </p:cBhvr>
                                    </p:animEffect>
                                  </p:childTnLst>
                                </p:cTn>
                              </p:par>
                            </p:childTnLst>
                          </p:cTn>
                        </p:par>
                        <p:par>
                          <p:cTn id="16" fill="hold">
                            <p:stCondLst>
                              <p:cond delay="3600"/>
                            </p:stCondLst>
                            <p:childTnLst>
                              <p:par>
                                <p:cTn id="17" presetID="6" presetClass="entr" presetSubtype="16" fill="hold" nodeType="afterEffect">
                                  <p:stCondLst>
                                    <p:cond delay="0"/>
                                  </p:stCondLst>
                                  <p:childTnLst>
                                    <p:set>
                                      <p:cBhvr>
                                        <p:cTn id="18" dur="1" fill="hold">
                                          <p:stCondLst>
                                            <p:cond delay="0"/>
                                          </p:stCondLst>
                                        </p:cTn>
                                        <p:tgtEl>
                                          <p:spTgt spid="97283">
                                            <p:txEl>
                                              <p:pRg st="2" end="2"/>
                                            </p:txEl>
                                          </p:spTgt>
                                        </p:tgtEl>
                                        <p:attrNameLst>
                                          <p:attrName>style.visibility</p:attrName>
                                        </p:attrNameLst>
                                      </p:cBhvr>
                                      <p:to>
                                        <p:strVal val="visible"/>
                                      </p:to>
                                    </p:set>
                                    <p:animEffect transition="in" filter="circle(in)">
                                      <p:cBhvr>
                                        <p:cTn id="19" dur="2000"/>
                                        <p:tgtEl>
                                          <p:spTgt spid="97283">
                                            <p:txEl>
                                              <p:pRg st="2" end="2"/>
                                            </p:txEl>
                                          </p:spTgt>
                                        </p:tgtEl>
                                      </p:cBhvr>
                                    </p:animEffect>
                                  </p:childTnLst>
                                </p:cTn>
                              </p:par>
                            </p:childTnLst>
                          </p:cTn>
                        </p:par>
                        <p:par>
                          <p:cTn id="20" fill="hold">
                            <p:stCondLst>
                              <p:cond delay="5600"/>
                            </p:stCondLst>
                            <p:childTnLst>
                              <p:par>
                                <p:cTn id="21" presetID="6" presetClass="entr" presetSubtype="16" fill="hold" nodeType="afterEffect">
                                  <p:stCondLst>
                                    <p:cond delay="0"/>
                                  </p:stCondLst>
                                  <p:childTnLst>
                                    <p:set>
                                      <p:cBhvr>
                                        <p:cTn id="22" dur="1" fill="hold">
                                          <p:stCondLst>
                                            <p:cond delay="0"/>
                                          </p:stCondLst>
                                        </p:cTn>
                                        <p:tgtEl>
                                          <p:spTgt spid="97283">
                                            <p:txEl>
                                              <p:pRg st="4" end="4"/>
                                            </p:txEl>
                                          </p:spTgt>
                                        </p:tgtEl>
                                        <p:attrNameLst>
                                          <p:attrName>style.visibility</p:attrName>
                                        </p:attrNameLst>
                                      </p:cBhvr>
                                      <p:to>
                                        <p:strVal val="visible"/>
                                      </p:to>
                                    </p:set>
                                    <p:animEffect transition="in" filter="circle(in)">
                                      <p:cBhvr>
                                        <p:cTn id="23" dur="2000"/>
                                        <p:tgtEl>
                                          <p:spTgt spid="97283">
                                            <p:txEl>
                                              <p:pRg st="4" end="4"/>
                                            </p:txEl>
                                          </p:spTgt>
                                        </p:tgtEl>
                                      </p:cBhvr>
                                    </p:animEffect>
                                  </p:childTnLst>
                                </p:cTn>
                              </p:par>
                            </p:childTnLst>
                          </p:cTn>
                        </p:par>
                        <p:par>
                          <p:cTn id="24" fill="hold">
                            <p:stCondLst>
                              <p:cond delay="7600"/>
                            </p:stCondLst>
                            <p:childTnLst>
                              <p:par>
                                <p:cTn id="25" presetID="6" presetClass="entr" presetSubtype="16" fill="hold" nodeType="afterEffect">
                                  <p:stCondLst>
                                    <p:cond delay="0"/>
                                  </p:stCondLst>
                                  <p:childTnLst>
                                    <p:set>
                                      <p:cBhvr>
                                        <p:cTn id="26" dur="1" fill="hold">
                                          <p:stCondLst>
                                            <p:cond delay="0"/>
                                          </p:stCondLst>
                                        </p:cTn>
                                        <p:tgtEl>
                                          <p:spTgt spid="97283">
                                            <p:txEl>
                                              <p:pRg st="6" end="6"/>
                                            </p:txEl>
                                          </p:spTgt>
                                        </p:tgtEl>
                                        <p:attrNameLst>
                                          <p:attrName>style.visibility</p:attrName>
                                        </p:attrNameLst>
                                      </p:cBhvr>
                                      <p:to>
                                        <p:strVal val="visible"/>
                                      </p:to>
                                    </p:set>
                                    <p:animEffect transition="in" filter="circle(in)">
                                      <p:cBhvr>
                                        <p:cTn id="27" dur="2000"/>
                                        <p:tgtEl>
                                          <p:spTgt spid="9728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2" grpId="0"/>
    </p:bldLst>
  </p:timing>
</p:sld>
</file>

<file path=ppt/slides/slide36.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1071563" y="214313"/>
            <a:ext cx="7313612" cy="785812"/>
          </a:xfrm>
        </p:spPr>
        <p:txBody>
          <a:bodyPr/>
          <a:lstStyle/>
          <a:p>
            <a:pPr algn="ctr" eaLnBrk="1" hangingPunct="1"/>
            <a:r>
              <a:rPr lang="el-GR" sz="3200" smtClean="0"/>
              <a:t/>
            </a:r>
            <a:br>
              <a:rPr lang="el-GR" sz="3200" smtClean="0"/>
            </a:br>
            <a:r>
              <a:rPr lang="el-GR" sz="3100" b="1" u="sng" smtClean="0">
                <a:solidFill>
                  <a:srgbClr val="CC00CC"/>
                </a:solidFill>
                <a:latin typeface="Century Gothic" pitchFamily="34" charset="0"/>
              </a:rPr>
              <a:t>Δικαιώματα της οικογένειας των νεκρών</a:t>
            </a:r>
          </a:p>
        </p:txBody>
      </p:sp>
      <p:sp>
        <p:nvSpPr>
          <p:cNvPr id="94211" name="Rectangle 3"/>
          <p:cNvSpPr>
            <a:spLocks noGrp="1" noChangeArrowheads="1"/>
          </p:cNvSpPr>
          <p:nvPr>
            <p:ph type="body" idx="1"/>
          </p:nvPr>
        </p:nvSpPr>
        <p:spPr>
          <a:xfrm>
            <a:off x="0" y="1571625"/>
            <a:ext cx="9144000" cy="4857750"/>
          </a:xfrm>
        </p:spPr>
        <p:txBody>
          <a:bodyPr/>
          <a:lstStyle/>
          <a:p>
            <a:pPr eaLnBrk="1" hangingPunct="1">
              <a:lnSpc>
                <a:spcPct val="80000"/>
              </a:lnSpc>
              <a:buFontTx/>
              <a:buChar char="o"/>
            </a:pPr>
            <a:r>
              <a:rPr lang="el-GR" sz="2000" b="1" smtClean="0">
                <a:solidFill>
                  <a:srgbClr val="CC00CC"/>
                </a:solidFill>
              </a:rPr>
              <a:t>Οι συγγενείς των νεκρών σε πολέμους έχουν δικαίωμα να διεκδικήσουν οικονομικές αποζημιώσεις και ηθική ικανοποίηση μέσω των δικαστηρίων από τη χώρα που προκάλεσε το θάνατο.</a:t>
            </a:r>
            <a:endParaRPr lang="en-US" sz="2000" b="1" smtClean="0">
              <a:solidFill>
                <a:srgbClr val="CC00CC"/>
              </a:solidFill>
            </a:endParaRPr>
          </a:p>
          <a:p>
            <a:pPr eaLnBrk="1" hangingPunct="1">
              <a:lnSpc>
                <a:spcPct val="80000"/>
              </a:lnSpc>
              <a:buFontTx/>
              <a:buChar char="o"/>
            </a:pPr>
            <a:endParaRPr lang="el-GR" sz="2000" b="1" smtClean="0">
              <a:solidFill>
                <a:srgbClr val="CC00CC"/>
              </a:solidFill>
            </a:endParaRPr>
          </a:p>
          <a:p>
            <a:pPr eaLnBrk="1" hangingPunct="1">
              <a:lnSpc>
                <a:spcPct val="80000"/>
              </a:lnSpc>
              <a:buFontTx/>
              <a:buChar char="o"/>
            </a:pPr>
            <a:r>
              <a:rPr lang="el-GR" sz="2000" b="1" smtClean="0">
                <a:solidFill>
                  <a:srgbClr val="CC00CC"/>
                </a:solidFill>
              </a:rPr>
              <a:t>Έχουν δικαίωμα να προσφύγουν στα δικαστήρια άλλων χωρών για την ικανοποίηση των αποζημιώσεών τους.</a:t>
            </a:r>
            <a:endParaRPr lang="en-US" sz="2000" b="1" smtClean="0">
              <a:solidFill>
                <a:srgbClr val="CC00CC"/>
              </a:solidFill>
            </a:endParaRPr>
          </a:p>
          <a:p>
            <a:pPr eaLnBrk="1" hangingPunct="1">
              <a:lnSpc>
                <a:spcPct val="80000"/>
              </a:lnSpc>
              <a:buFontTx/>
              <a:buChar char="o"/>
            </a:pPr>
            <a:endParaRPr lang="el-GR" sz="2000" b="1" smtClean="0">
              <a:solidFill>
                <a:srgbClr val="CC00CC"/>
              </a:solidFill>
            </a:endParaRPr>
          </a:p>
          <a:p>
            <a:pPr eaLnBrk="1" hangingPunct="1">
              <a:lnSpc>
                <a:spcPct val="80000"/>
              </a:lnSpc>
              <a:buFontTx/>
              <a:buChar char="o"/>
            </a:pPr>
            <a:r>
              <a:rPr lang="el-GR" sz="2000" b="1" smtClean="0">
                <a:solidFill>
                  <a:srgbClr val="CC00CC"/>
                </a:solidFill>
              </a:rPr>
              <a:t>Οι οικογένειες των θυμάτων πολέμου έχουν το δικαίωμα να παίρνουν πολεμική σύνταξη από το κράτος.</a:t>
            </a:r>
            <a:endParaRPr lang="en-US" sz="2000" b="1" smtClean="0">
              <a:solidFill>
                <a:srgbClr val="CC00CC"/>
              </a:solidFill>
            </a:endParaRPr>
          </a:p>
          <a:p>
            <a:pPr eaLnBrk="1" hangingPunct="1">
              <a:lnSpc>
                <a:spcPct val="80000"/>
              </a:lnSpc>
              <a:buFontTx/>
              <a:buChar char="o"/>
            </a:pPr>
            <a:endParaRPr lang="el-GR" sz="2000" b="1" smtClean="0">
              <a:solidFill>
                <a:srgbClr val="CC00CC"/>
              </a:solidFill>
            </a:endParaRPr>
          </a:p>
          <a:p>
            <a:pPr eaLnBrk="1" hangingPunct="1">
              <a:lnSpc>
                <a:spcPct val="80000"/>
              </a:lnSpc>
              <a:buFontTx/>
              <a:buChar char="o"/>
            </a:pPr>
            <a:r>
              <a:rPr lang="el-GR" sz="2000" b="1" smtClean="0">
                <a:solidFill>
                  <a:srgbClr val="CC00CC"/>
                </a:solidFill>
              </a:rPr>
              <a:t>Επίσης δικαιούνται σύνταξη και τα παιδιά,αν αυτά είναι ανήλικα και άγαμα.</a:t>
            </a:r>
            <a:endParaRPr lang="en-US" sz="2000" b="1" smtClean="0">
              <a:solidFill>
                <a:srgbClr val="CC00CC"/>
              </a:solidFill>
            </a:endParaRPr>
          </a:p>
          <a:p>
            <a:pPr eaLnBrk="1" hangingPunct="1">
              <a:lnSpc>
                <a:spcPct val="80000"/>
              </a:lnSpc>
              <a:buFontTx/>
              <a:buChar char="o"/>
            </a:pPr>
            <a:endParaRPr lang="el-GR" sz="2000" b="1" smtClean="0">
              <a:solidFill>
                <a:srgbClr val="CC00CC"/>
              </a:solidFill>
            </a:endParaRPr>
          </a:p>
          <a:p>
            <a:pPr eaLnBrk="1" hangingPunct="1">
              <a:lnSpc>
                <a:spcPct val="80000"/>
              </a:lnSpc>
              <a:buFontTx/>
              <a:buChar char="o"/>
            </a:pPr>
            <a:r>
              <a:rPr lang="el-GR" sz="2000" b="1" smtClean="0">
                <a:solidFill>
                  <a:srgbClr val="CC00CC"/>
                </a:solidFill>
              </a:rPr>
              <a:t>Για τους συγγενείς των άγαμων νεκρών,δικαιούνται πολεμική σύνταξη οι γονείς και τα αδέρφια κατά περίπτωση.</a:t>
            </a:r>
          </a:p>
          <a:p>
            <a:pPr eaLnBrk="1" hangingPunct="1">
              <a:lnSpc>
                <a:spcPct val="80000"/>
              </a:lnSpc>
              <a:buFontTx/>
              <a:buChar char="o"/>
            </a:pPr>
            <a:endParaRPr lang="el-GR" sz="2000" b="1" smtClean="0">
              <a:solidFill>
                <a:srgbClr val="CC00CC"/>
              </a:solidFill>
            </a:endParaRPr>
          </a:p>
          <a:p>
            <a:pPr eaLnBrk="1" hangingPunct="1">
              <a:lnSpc>
                <a:spcPct val="80000"/>
              </a:lnSpc>
              <a:buFontTx/>
              <a:buChar char="o"/>
            </a:pPr>
            <a:endParaRPr lang="el-GR" sz="1900" b="1" smtClean="0">
              <a:solidFill>
                <a:srgbClr val="660066"/>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94210"/>
                                        </p:tgtEl>
                                        <p:attrNameLst>
                                          <p:attrName>style.visibility</p:attrName>
                                        </p:attrNameLst>
                                      </p:cBhvr>
                                      <p:to>
                                        <p:strVal val="visible"/>
                                      </p:to>
                                    </p:set>
                                    <p:animEffect transition="in" filter="slide(fromBottom)">
                                      <p:cBhvr>
                                        <p:cTn id="7" dur="500"/>
                                        <p:tgtEl>
                                          <p:spTgt spid="94210"/>
                                        </p:tgtEl>
                                      </p:cBhvr>
                                    </p:animEffect>
                                  </p:childTnLst>
                                </p:cTn>
                              </p:par>
                            </p:childTnLst>
                          </p:cTn>
                        </p:par>
                        <p:par>
                          <p:cTn id="8" fill="hold">
                            <p:stCondLst>
                              <p:cond delay="500"/>
                            </p:stCondLst>
                            <p:childTnLst>
                              <p:par>
                                <p:cTn id="9" presetID="7" presetClass="entr" presetSubtype="4" fill="hold" nodeType="afterEffect">
                                  <p:stCondLst>
                                    <p:cond delay="0"/>
                                  </p:stCondLst>
                                  <p:childTnLst>
                                    <p:set>
                                      <p:cBhvr>
                                        <p:cTn id="10" dur="1" fill="hold">
                                          <p:stCondLst>
                                            <p:cond delay="0"/>
                                          </p:stCondLst>
                                        </p:cTn>
                                        <p:tgtEl>
                                          <p:spTgt spid="94211">
                                            <p:txEl>
                                              <p:pRg st="0" end="0"/>
                                            </p:txEl>
                                          </p:spTgt>
                                        </p:tgtEl>
                                        <p:attrNameLst>
                                          <p:attrName>style.visibility</p:attrName>
                                        </p:attrNameLst>
                                      </p:cBhvr>
                                      <p:to>
                                        <p:strVal val="visible"/>
                                      </p:to>
                                    </p:set>
                                    <p:anim calcmode="lin" valueType="num">
                                      <p:cBhvr additive="base">
                                        <p:cTn id="11" dur="1000" fill="hold"/>
                                        <p:tgtEl>
                                          <p:spTgt spid="94211">
                                            <p:txEl>
                                              <p:pRg st="0" end="0"/>
                                            </p:txEl>
                                          </p:spTgt>
                                        </p:tgtEl>
                                        <p:attrNameLst>
                                          <p:attrName>ppt_x</p:attrName>
                                        </p:attrNameLst>
                                      </p:cBhvr>
                                      <p:tavLst>
                                        <p:tav tm="0">
                                          <p:val>
                                            <p:strVal val="#ppt_x"/>
                                          </p:val>
                                        </p:tav>
                                        <p:tav tm="100000">
                                          <p:val>
                                            <p:strVal val="#ppt_x"/>
                                          </p:val>
                                        </p:tav>
                                      </p:tavLst>
                                    </p:anim>
                                    <p:anim calcmode="lin" valueType="num">
                                      <p:cBhvr additive="base">
                                        <p:cTn id="12" dur="1000" fill="hold"/>
                                        <p:tgtEl>
                                          <p:spTgt spid="94211">
                                            <p:txEl>
                                              <p:pRg st="0" end="0"/>
                                            </p:txEl>
                                          </p:spTgt>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7" presetClass="entr" presetSubtype="4" fill="hold" nodeType="afterEffect">
                                  <p:stCondLst>
                                    <p:cond delay="0"/>
                                  </p:stCondLst>
                                  <p:childTnLst>
                                    <p:set>
                                      <p:cBhvr>
                                        <p:cTn id="15" dur="1" fill="hold">
                                          <p:stCondLst>
                                            <p:cond delay="0"/>
                                          </p:stCondLst>
                                        </p:cTn>
                                        <p:tgtEl>
                                          <p:spTgt spid="94211">
                                            <p:txEl>
                                              <p:pRg st="2" end="2"/>
                                            </p:txEl>
                                          </p:spTgt>
                                        </p:tgtEl>
                                        <p:attrNameLst>
                                          <p:attrName>style.visibility</p:attrName>
                                        </p:attrNameLst>
                                      </p:cBhvr>
                                      <p:to>
                                        <p:strVal val="visible"/>
                                      </p:to>
                                    </p:set>
                                    <p:anim calcmode="lin" valueType="num">
                                      <p:cBhvr additive="base">
                                        <p:cTn id="16" dur="1000" fill="hold"/>
                                        <p:tgtEl>
                                          <p:spTgt spid="94211">
                                            <p:txEl>
                                              <p:pRg st="2" end="2"/>
                                            </p:txEl>
                                          </p:spTgt>
                                        </p:tgtEl>
                                        <p:attrNameLst>
                                          <p:attrName>ppt_x</p:attrName>
                                        </p:attrNameLst>
                                      </p:cBhvr>
                                      <p:tavLst>
                                        <p:tav tm="0">
                                          <p:val>
                                            <p:strVal val="#ppt_x"/>
                                          </p:val>
                                        </p:tav>
                                        <p:tav tm="100000">
                                          <p:val>
                                            <p:strVal val="#ppt_x"/>
                                          </p:val>
                                        </p:tav>
                                      </p:tavLst>
                                    </p:anim>
                                    <p:anim calcmode="lin" valueType="num">
                                      <p:cBhvr additive="base">
                                        <p:cTn id="17" dur="1000" fill="hold"/>
                                        <p:tgtEl>
                                          <p:spTgt spid="94211">
                                            <p:txEl>
                                              <p:pRg st="2" end="2"/>
                                            </p:txEl>
                                          </p:spTgt>
                                        </p:tgtEl>
                                        <p:attrNameLst>
                                          <p:attrName>ppt_y</p:attrName>
                                        </p:attrNameLst>
                                      </p:cBhvr>
                                      <p:tavLst>
                                        <p:tav tm="0">
                                          <p:val>
                                            <p:strVal val="1+#ppt_h/2"/>
                                          </p:val>
                                        </p:tav>
                                        <p:tav tm="100000">
                                          <p:val>
                                            <p:strVal val="#ppt_y"/>
                                          </p:val>
                                        </p:tav>
                                      </p:tavLst>
                                    </p:anim>
                                  </p:childTnLst>
                                </p:cTn>
                              </p:par>
                            </p:childTnLst>
                          </p:cTn>
                        </p:par>
                        <p:par>
                          <p:cTn id="18" fill="hold">
                            <p:stCondLst>
                              <p:cond delay="2500"/>
                            </p:stCondLst>
                            <p:childTnLst>
                              <p:par>
                                <p:cTn id="19" presetID="7" presetClass="entr" presetSubtype="4" fill="hold" nodeType="afterEffect">
                                  <p:stCondLst>
                                    <p:cond delay="0"/>
                                  </p:stCondLst>
                                  <p:childTnLst>
                                    <p:set>
                                      <p:cBhvr>
                                        <p:cTn id="20" dur="1" fill="hold">
                                          <p:stCondLst>
                                            <p:cond delay="0"/>
                                          </p:stCondLst>
                                        </p:cTn>
                                        <p:tgtEl>
                                          <p:spTgt spid="94211">
                                            <p:txEl>
                                              <p:pRg st="4" end="4"/>
                                            </p:txEl>
                                          </p:spTgt>
                                        </p:tgtEl>
                                        <p:attrNameLst>
                                          <p:attrName>style.visibility</p:attrName>
                                        </p:attrNameLst>
                                      </p:cBhvr>
                                      <p:to>
                                        <p:strVal val="visible"/>
                                      </p:to>
                                    </p:set>
                                    <p:anim calcmode="lin" valueType="num">
                                      <p:cBhvr additive="base">
                                        <p:cTn id="21" dur="1000" fill="hold"/>
                                        <p:tgtEl>
                                          <p:spTgt spid="94211">
                                            <p:txEl>
                                              <p:pRg st="4" end="4"/>
                                            </p:txEl>
                                          </p:spTgt>
                                        </p:tgtEl>
                                        <p:attrNameLst>
                                          <p:attrName>ppt_x</p:attrName>
                                        </p:attrNameLst>
                                      </p:cBhvr>
                                      <p:tavLst>
                                        <p:tav tm="0">
                                          <p:val>
                                            <p:strVal val="#ppt_x"/>
                                          </p:val>
                                        </p:tav>
                                        <p:tav tm="100000">
                                          <p:val>
                                            <p:strVal val="#ppt_x"/>
                                          </p:val>
                                        </p:tav>
                                      </p:tavLst>
                                    </p:anim>
                                    <p:anim calcmode="lin" valueType="num">
                                      <p:cBhvr additive="base">
                                        <p:cTn id="22" dur="1000" fill="hold"/>
                                        <p:tgtEl>
                                          <p:spTgt spid="94211">
                                            <p:txEl>
                                              <p:pRg st="4" end="4"/>
                                            </p:txEl>
                                          </p:spTgt>
                                        </p:tgtEl>
                                        <p:attrNameLst>
                                          <p:attrName>ppt_y</p:attrName>
                                        </p:attrNameLst>
                                      </p:cBhvr>
                                      <p:tavLst>
                                        <p:tav tm="0">
                                          <p:val>
                                            <p:strVal val="1+#ppt_h/2"/>
                                          </p:val>
                                        </p:tav>
                                        <p:tav tm="100000">
                                          <p:val>
                                            <p:strVal val="#ppt_y"/>
                                          </p:val>
                                        </p:tav>
                                      </p:tavLst>
                                    </p:anim>
                                  </p:childTnLst>
                                </p:cTn>
                              </p:par>
                            </p:childTnLst>
                          </p:cTn>
                        </p:par>
                        <p:par>
                          <p:cTn id="23" fill="hold">
                            <p:stCondLst>
                              <p:cond delay="3500"/>
                            </p:stCondLst>
                            <p:childTnLst>
                              <p:par>
                                <p:cTn id="24" presetID="7" presetClass="entr" presetSubtype="4" fill="hold" nodeType="afterEffect">
                                  <p:stCondLst>
                                    <p:cond delay="0"/>
                                  </p:stCondLst>
                                  <p:childTnLst>
                                    <p:set>
                                      <p:cBhvr>
                                        <p:cTn id="25" dur="1" fill="hold">
                                          <p:stCondLst>
                                            <p:cond delay="0"/>
                                          </p:stCondLst>
                                        </p:cTn>
                                        <p:tgtEl>
                                          <p:spTgt spid="94211">
                                            <p:txEl>
                                              <p:pRg st="6" end="6"/>
                                            </p:txEl>
                                          </p:spTgt>
                                        </p:tgtEl>
                                        <p:attrNameLst>
                                          <p:attrName>style.visibility</p:attrName>
                                        </p:attrNameLst>
                                      </p:cBhvr>
                                      <p:to>
                                        <p:strVal val="visible"/>
                                      </p:to>
                                    </p:set>
                                    <p:anim calcmode="lin" valueType="num">
                                      <p:cBhvr additive="base">
                                        <p:cTn id="26" dur="1000" fill="hold"/>
                                        <p:tgtEl>
                                          <p:spTgt spid="94211">
                                            <p:txEl>
                                              <p:pRg st="6" end="6"/>
                                            </p:txEl>
                                          </p:spTgt>
                                        </p:tgtEl>
                                        <p:attrNameLst>
                                          <p:attrName>ppt_x</p:attrName>
                                        </p:attrNameLst>
                                      </p:cBhvr>
                                      <p:tavLst>
                                        <p:tav tm="0">
                                          <p:val>
                                            <p:strVal val="#ppt_x"/>
                                          </p:val>
                                        </p:tav>
                                        <p:tav tm="100000">
                                          <p:val>
                                            <p:strVal val="#ppt_x"/>
                                          </p:val>
                                        </p:tav>
                                      </p:tavLst>
                                    </p:anim>
                                    <p:anim calcmode="lin" valueType="num">
                                      <p:cBhvr additive="base">
                                        <p:cTn id="27" dur="1000" fill="hold"/>
                                        <p:tgtEl>
                                          <p:spTgt spid="94211">
                                            <p:txEl>
                                              <p:pRg st="6" end="6"/>
                                            </p:txEl>
                                          </p:spTgt>
                                        </p:tgtEl>
                                        <p:attrNameLst>
                                          <p:attrName>ppt_y</p:attrName>
                                        </p:attrNameLst>
                                      </p:cBhvr>
                                      <p:tavLst>
                                        <p:tav tm="0">
                                          <p:val>
                                            <p:strVal val="1+#ppt_h/2"/>
                                          </p:val>
                                        </p:tav>
                                        <p:tav tm="100000">
                                          <p:val>
                                            <p:strVal val="#ppt_y"/>
                                          </p:val>
                                        </p:tav>
                                      </p:tavLst>
                                    </p:anim>
                                  </p:childTnLst>
                                </p:cTn>
                              </p:par>
                            </p:childTnLst>
                          </p:cTn>
                        </p:par>
                        <p:par>
                          <p:cTn id="28" fill="hold">
                            <p:stCondLst>
                              <p:cond delay="4500"/>
                            </p:stCondLst>
                            <p:childTnLst>
                              <p:par>
                                <p:cTn id="29" presetID="7" presetClass="entr" presetSubtype="4" fill="hold" nodeType="afterEffect">
                                  <p:stCondLst>
                                    <p:cond delay="0"/>
                                  </p:stCondLst>
                                  <p:childTnLst>
                                    <p:set>
                                      <p:cBhvr>
                                        <p:cTn id="30" dur="1" fill="hold">
                                          <p:stCondLst>
                                            <p:cond delay="0"/>
                                          </p:stCondLst>
                                        </p:cTn>
                                        <p:tgtEl>
                                          <p:spTgt spid="94211">
                                            <p:txEl>
                                              <p:pRg st="8" end="8"/>
                                            </p:txEl>
                                          </p:spTgt>
                                        </p:tgtEl>
                                        <p:attrNameLst>
                                          <p:attrName>style.visibility</p:attrName>
                                        </p:attrNameLst>
                                      </p:cBhvr>
                                      <p:to>
                                        <p:strVal val="visible"/>
                                      </p:to>
                                    </p:set>
                                    <p:anim calcmode="lin" valueType="num">
                                      <p:cBhvr additive="base">
                                        <p:cTn id="31" dur="1000" fill="hold"/>
                                        <p:tgtEl>
                                          <p:spTgt spid="94211">
                                            <p:txEl>
                                              <p:pRg st="8" end="8"/>
                                            </p:txEl>
                                          </p:spTgt>
                                        </p:tgtEl>
                                        <p:attrNameLst>
                                          <p:attrName>ppt_x</p:attrName>
                                        </p:attrNameLst>
                                      </p:cBhvr>
                                      <p:tavLst>
                                        <p:tav tm="0">
                                          <p:val>
                                            <p:strVal val="#ppt_x"/>
                                          </p:val>
                                        </p:tav>
                                        <p:tav tm="100000">
                                          <p:val>
                                            <p:strVal val="#ppt_x"/>
                                          </p:val>
                                        </p:tav>
                                      </p:tavLst>
                                    </p:anim>
                                    <p:anim calcmode="lin" valueType="num">
                                      <p:cBhvr additive="base">
                                        <p:cTn id="32" dur="1000" fill="hold"/>
                                        <p:tgtEl>
                                          <p:spTgt spid="94211">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0" grpId="0"/>
    </p:bldLst>
  </p:timing>
</p:sld>
</file>

<file path=ppt/slides/slide37.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p:txBody>
          <a:bodyPr/>
          <a:lstStyle/>
          <a:p>
            <a:pPr eaLnBrk="1" hangingPunct="1"/>
            <a:r>
              <a:rPr lang="el-GR" b="1" smtClean="0">
                <a:solidFill>
                  <a:srgbClr val="CC00CC"/>
                </a:solidFill>
              </a:rPr>
              <a:t>Ένα αληθινό γεγονός</a:t>
            </a:r>
          </a:p>
        </p:txBody>
      </p:sp>
      <p:sp>
        <p:nvSpPr>
          <p:cNvPr id="95235" name="Rectangle 3"/>
          <p:cNvSpPr>
            <a:spLocks noGrp="1" noChangeArrowheads="1"/>
          </p:cNvSpPr>
          <p:nvPr>
            <p:ph type="body" idx="1"/>
          </p:nvPr>
        </p:nvSpPr>
        <p:spPr>
          <a:xfrm>
            <a:off x="0" y="1827213"/>
            <a:ext cx="9144000" cy="5030787"/>
          </a:xfrm>
        </p:spPr>
        <p:txBody>
          <a:bodyPr/>
          <a:lstStyle/>
          <a:p>
            <a:pPr eaLnBrk="1" hangingPunct="1"/>
            <a:r>
              <a:rPr lang="el-GR" b="1" smtClean="0">
                <a:solidFill>
                  <a:srgbClr val="CC00CC"/>
                </a:solidFill>
              </a:rPr>
              <a:t>Όσον αφορά την περίοδο 1940-1944 σχεδόν 70 χρόνια μετά δεν δόθηκαν αποζημιώσεις από τους Γερμανούς-Ιταλούς και οι συγγενείς προσέφυγαν στο Διεθνές Δικαστήριο της Χάγης για την δικάιωσή τους.</a:t>
            </a:r>
            <a:r>
              <a:rPr lang="el-GR" b="1" smtClean="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95234"/>
                                        </p:tgtEl>
                                        <p:attrNameLst>
                                          <p:attrName>style.visibility</p:attrName>
                                        </p:attrNameLst>
                                      </p:cBhvr>
                                      <p:to>
                                        <p:strVal val="visible"/>
                                      </p:to>
                                    </p:set>
                                    <p:animEffect transition="in" filter="dissolve">
                                      <p:cBhvr>
                                        <p:cTn id="7" dur="500"/>
                                        <p:tgtEl>
                                          <p:spTgt spid="95234"/>
                                        </p:tgtEl>
                                      </p:cBhvr>
                                    </p:animEffect>
                                  </p:childTnLst>
                                </p:cTn>
                              </p:par>
                            </p:childTnLst>
                          </p:cTn>
                        </p:par>
                        <p:par>
                          <p:cTn id="8" fill="hold">
                            <p:stCondLst>
                              <p:cond delay="500"/>
                            </p:stCondLst>
                            <p:childTnLst>
                              <p:par>
                                <p:cTn id="9" presetID="24" presetClass="entr" presetSubtype="0" fill="hold" nodeType="afterEffect">
                                  <p:stCondLst>
                                    <p:cond delay="0"/>
                                  </p:stCondLst>
                                  <p:childTnLst>
                                    <p:set>
                                      <p:cBhvr>
                                        <p:cTn id="10" dur="1" fill="hold">
                                          <p:stCondLst>
                                            <p:cond delay="0"/>
                                          </p:stCondLst>
                                        </p:cTn>
                                        <p:tgtEl>
                                          <p:spTgt spid="95235">
                                            <p:txEl>
                                              <p:pRg st="0" end="0"/>
                                            </p:txEl>
                                          </p:spTgt>
                                        </p:tgtEl>
                                        <p:attrNameLst>
                                          <p:attrName>style.visibility</p:attrName>
                                        </p:attrNameLst>
                                      </p:cBhvr>
                                      <p:to>
                                        <p:strVal val="visible"/>
                                      </p:to>
                                    </p:set>
                                    <p:anim to="" calcmode="lin" valueType="num">
                                      <p:cBhvr>
                                        <p:cTn id="11" dur="1" fill="hold"/>
                                        <p:tgtEl>
                                          <p:spTgt spid="95235">
                                            <p:txEl>
                                              <p:pRg st="0" end="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34"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714375"/>
          </a:xfrm>
        </p:spPr>
        <p:txBody>
          <a:bodyPr rtlCol="0">
            <a:normAutofit/>
          </a:bodyPr>
          <a:lstStyle/>
          <a:p>
            <a:pPr fontAlgn="auto">
              <a:spcAft>
                <a:spcPts val="0"/>
              </a:spcAft>
              <a:defRPr/>
            </a:pPr>
            <a:r>
              <a:rPr lang="el-GR" sz="3200" dirty="0" smtClean="0">
                <a:solidFill>
                  <a:schemeClr val="accent6">
                    <a:lumMod val="50000"/>
                  </a:schemeClr>
                </a:solidFill>
              </a:rPr>
              <a:t> </a:t>
            </a:r>
            <a:r>
              <a:rPr lang="el-GR" sz="3200" b="1" dirty="0" smtClean="0">
                <a:solidFill>
                  <a:schemeClr val="accent6">
                    <a:lumMod val="50000"/>
                  </a:schemeClr>
                </a:solidFill>
              </a:rPr>
              <a:t>Δικαιώματα αιχμαλώτων</a:t>
            </a:r>
            <a:r>
              <a:rPr lang="en-US" sz="3200" dirty="0" smtClean="0">
                <a:solidFill>
                  <a:schemeClr val="accent6">
                    <a:lumMod val="50000"/>
                  </a:schemeClr>
                </a:solidFill>
              </a:rPr>
              <a:t> </a:t>
            </a:r>
            <a:endParaRPr lang="el-GR" sz="3200" dirty="0">
              <a:solidFill>
                <a:schemeClr val="accent6">
                  <a:lumMod val="50000"/>
                </a:schemeClr>
              </a:solidFill>
            </a:endParaRPr>
          </a:p>
        </p:txBody>
      </p:sp>
      <p:sp>
        <p:nvSpPr>
          <p:cNvPr id="3" name="2 - Θέση περιεχομένου"/>
          <p:cNvSpPr>
            <a:spLocks noGrp="1"/>
          </p:cNvSpPr>
          <p:nvPr>
            <p:ph idx="1"/>
          </p:nvPr>
        </p:nvSpPr>
        <p:spPr>
          <a:xfrm>
            <a:off x="0" y="714375"/>
            <a:ext cx="9144000" cy="6143625"/>
          </a:xfrm>
        </p:spPr>
        <p:txBody>
          <a:bodyPr rtlCol="0">
            <a:normAutofit fontScale="92500" lnSpcReduction="10000"/>
          </a:bodyPr>
          <a:lstStyle/>
          <a:p>
            <a:pPr fontAlgn="auto">
              <a:spcAft>
                <a:spcPts val="0"/>
              </a:spcAft>
              <a:buFont typeface="Arial" pitchFamily="34" charset="0"/>
              <a:buChar char="•"/>
              <a:defRPr/>
            </a:pPr>
            <a:r>
              <a:rPr lang="el-GR" dirty="0" smtClean="0">
                <a:solidFill>
                  <a:schemeClr val="accent6">
                    <a:lumMod val="50000"/>
                  </a:schemeClr>
                </a:solidFill>
              </a:rPr>
              <a:t> </a:t>
            </a:r>
            <a:r>
              <a:rPr lang="el-GR" b="1" dirty="0" smtClean="0">
                <a:solidFill>
                  <a:schemeClr val="accent6">
                    <a:lumMod val="50000"/>
                  </a:schemeClr>
                </a:solidFill>
              </a:rPr>
              <a:t>Με τον  όρο</a:t>
            </a:r>
            <a:r>
              <a:rPr lang="en-US" b="1" dirty="0" smtClean="0">
                <a:solidFill>
                  <a:schemeClr val="accent6">
                    <a:lumMod val="50000"/>
                  </a:schemeClr>
                </a:solidFill>
              </a:rPr>
              <a:t> </a:t>
            </a:r>
            <a:r>
              <a:rPr lang="el-GR" b="1" dirty="0" smtClean="0">
                <a:solidFill>
                  <a:schemeClr val="accent6">
                    <a:lumMod val="50000"/>
                  </a:schemeClr>
                </a:solidFill>
              </a:rPr>
              <a:t>αιχμάλωτος, ή τον σύγχρονο</a:t>
            </a:r>
            <a:r>
              <a:rPr lang="en-US" b="1" dirty="0" smtClean="0">
                <a:solidFill>
                  <a:schemeClr val="accent6">
                    <a:lumMod val="50000"/>
                  </a:schemeClr>
                </a:solidFill>
              </a:rPr>
              <a:t> </a:t>
            </a:r>
            <a:r>
              <a:rPr lang="el-GR" b="1" dirty="0" smtClean="0">
                <a:solidFill>
                  <a:schemeClr val="accent6">
                    <a:lumMod val="50000"/>
                  </a:schemeClr>
                </a:solidFill>
              </a:rPr>
              <a:t>αιχμάλωτος πολέμου, ο άνθρωπος  χάνει την ελευθερία του με τη βία των όπλων και ειδικότερα «εν καιρώ πολέμου». Οι συλληφθέντες με άλλη μορφή ένοπλης βίας ή απειλής (π.χ. από ληστές, πειρατές, τρομοκράτες, κ.λπ.) χαρακτηρίζονται "όμηροι".</a:t>
            </a:r>
          </a:p>
          <a:p>
            <a:pPr fontAlgn="auto">
              <a:spcAft>
                <a:spcPts val="0"/>
              </a:spcAft>
              <a:buFont typeface="Arial" pitchFamily="34" charset="0"/>
              <a:buNone/>
              <a:defRPr/>
            </a:pPr>
            <a:endParaRPr lang="el-GR" b="1" dirty="0" smtClean="0">
              <a:solidFill>
                <a:schemeClr val="accent6">
                  <a:lumMod val="50000"/>
                </a:schemeClr>
              </a:solidFill>
            </a:endParaRPr>
          </a:p>
          <a:p>
            <a:pPr fontAlgn="auto">
              <a:spcAft>
                <a:spcPts val="0"/>
              </a:spcAft>
              <a:buFont typeface="Arial" pitchFamily="34" charset="0"/>
              <a:buChar char="•"/>
              <a:defRPr/>
            </a:pPr>
            <a:r>
              <a:rPr lang="el-GR" b="1" dirty="0" smtClean="0">
                <a:solidFill>
                  <a:schemeClr val="accent6">
                    <a:lumMod val="50000"/>
                  </a:schemeClr>
                </a:solidFill>
              </a:rPr>
              <a:t>Σε όλες τις περιπτώσεις πολέμων, είτε αυτοί είναι πολιτικοί είτε είναι οικονομικοί, παρατηρείται το φαινόμενο  της ψυχολογικής και  σωματικής βίας αλλά και της διάκρισης (φυλετική, οικονομική ή/και</a:t>
            </a:r>
          </a:p>
          <a:p>
            <a:pPr fontAlgn="auto">
              <a:spcAft>
                <a:spcPts val="0"/>
              </a:spcAft>
              <a:buFont typeface="Arial" pitchFamily="34" charset="0"/>
              <a:buNone/>
              <a:defRPr/>
            </a:pPr>
            <a:r>
              <a:rPr lang="el-GR" b="1" dirty="0" smtClean="0">
                <a:solidFill>
                  <a:schemeClr val="accent6">
                    <a:lumMod val="50000"/>
                  </a:schemeClr>
                </a:solidFill>
              </a:rPr>
              <a:t>    εθνική)</a:t>
            </a:r>
            <a:endParaRPr lang="el-GR" b="1" dirty="0">
              <a:solidFill>
                <a:schemeClr val="accent6">
                  <a:lumMod val="50000"/>
                </a:schemeClr>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0"/>
            <a:ext cx="8229600" cy="46038"/>
          </a:xfrm>
        </p:spPr>
        <p:txBody>
          <a:bodyPr rtlCol="0">
            <a:normAutofit fontScale="90000"/>
          </a:bodyPr>
          <a:lstStyle/>
          <a:p>
            <a:pPr fontAlgn="auto">
              <a:spcAft>
                <a:spcPts val="0"/>
              </a:spcAft>
              <a:defRPr/>
            </a:pPr>
            <a:endParaRPr lang="el-GR" dirty="0"/>
          </a:p>
        </p:txBody>
      </p:sp>
      <p:sp>
        <p:nvSpPr>
          <p:cNvPr id="41987" name="2 - Θέση περιεχομένου"/>
          <p:cNvSpPr>
            <a:spLocks noGrp="1"/>
          </p:cNvSpPr>
          <p:nvPr>
            <p:ph idx="1"/>
          </p:nvPr>
        </p:nvSpPr>
        <p:spPr>
          <a:xfrm>
            <a:off x="0" y="357188"/>
            <a:ext cx="9144000" cy="6500812"/>
          </a:xfrm>
        </p:spPr>
        <p:txBody>
          <a:bodyPr/>
          <a:lstStyle/>
          <a:p>
            <a:r>
              <a:rPr lang="el-GR" smtClean="0"/>
              <a:t> </a:t>
            </a:r>
            <a:r>
              <a:rPr lang="el-GR" b="1" smtClean="0">
                <a:solidFill>
                  <a:srgbClr val="7030A0"/>
                </a:solidFill>
              </a:rPr>
              <a:t>Πρέπει να δοθεί ένα τέλος στην  προσπάθεια των ανθρωποφυλάκων να προσβάλλουν την αξιοπρέπεια των κρατουμένων επιμένοντας στην εφαρμόγη της ενδοσωματικής βίας.</a:t>
            </a:r>
          </a:p>
          <a:p>
            <a:endParaRPr lang="el-GR" b="1" smtClean="0">
              <a:solidFill>
                <a:srgbClr val="7030A0"/>
              </a:solidFill>
            </a:endParaRPr>
          </a:p>
          <a:p>
            <a:r>
              <a:rPr lang="el-GR" b="1" smtClean="0">
                <a:solidFill>
                  <a:srgbClr val="7030A0"/>
                </a:solidFill>
              </a:rPr>
              <a:t>Πρέπει να καταδικάζεται απερίφραστα η πειθαρχική απομόνωση που υφίστανται οι κρατούμενοι που αντιστέκονται μαχόμενοι για την αξιοπρέπεια τους.</a:t>
            </a:r>
          </a:p>
          <a:p>
            <a:pPr>
              <a:buFont typeface="Arial" charset="0"/>
              <a:buNone/>
            </a:pPr>
            <a:endParaRPr lang="el-GR" b="1" smtClean="0">
              <a:solidFill>
                <a:srgbClr val="7030A0"/>
              </a:solidFill>
            </a:endParaRPr>
          </a:p>
          <a:p>
            <a:r>
              <a:rPr lang="el-GR" b="1" smtClean="0">
                <a:solidFill>
                  <a:srgbClr val="7030A0"/>
                </a:solidFill>
              </a:rPr>
              <a:t>Τέλος πρέπει να καταδικαστεί η θανατική ποινή.</a:t>
            </a:r>
          </a:p>
          <a:p>
            <a:endParaRPr lang="el-GR" b="1" smtClean="0">
              <a:solidFill>
                <a:srgbClr val="7030A0"/>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370013" y="301625"/>
            <a:ext cx="7313612" cy="912813"/>
          </a:xfrm>
        </p:spPr>
        <p:txBody>
          <a:bodyPr>
            <a:normAutofit fontScale="90000"/>
          </a:bodyPr>
          <a:lstStyle/>
          <a:p>
            <a:pPr eaLnBrk="1" fontAlgn="auto" hangingPunct="1">
              <a:spcAft>
                <a:spcPts val="0"/>
              </a:spcAft>
              <a:defRPr/>
            </a:pPr>
            <a:r>
              <a:rPr lang="el-GR" dirty="0" smtClean="0">
                <a:solidFill>
                  <a:schemeClr val="tx2">
                    <a:satMod val="130000"/>
                  </a:schemeClr>
                </a:solidFill>
              </a:rPr>
              <a:t>     ΙΣΤΟΡΙΑ ΤΩΝ ΑΝΘΡΩΠΙΝΩΝ    			ΔΙΚΑΙΩΜΑΤΩΝ</a:t>
            </a:r>
            <a:endParaRPr lang="el-GR" dirty="0">
              <a:solidFill>
                <a:schemeClr val="tx2">
                  <a:satMod val="130000"/>
                </a:schemeClr>
              </a:solidFill>
            </a:endParaRPr>
          </a:p>
        </p:txBody>
      </p:sp>
      <p:sp>
        <p:nvSpPr>
          <p:cNvPr id="3" name="Θέση περιεχομένου 2"/>
          <p:cNvSpPr>
            <a:spLocks noGrp="1"/>
          </p:cNvSpPr>
          <p:nvPr>
            <p:ph idx="1"/>
          </p:nvPr>
        </p:nvSpPr>
        <p:spPr>
          <a:xfrm>
            <a:off x="857250" y="1428750"/>
            <a:ext cx="7826375" cy="5429250"/>
          </a:xfrm>
        </p:spPr>
        <p:txBody>
          <a:bodyPr/>
          <a:lstStyle/>
          <a:p>
            <a:pPr eaLnBrk="1" hangingPunct="1"/>
            <a:r>
              <a:rPr lang="el-GR" sz="1800" b="1" smtClean="0"/>
              <a:t>1215: Η Μάγκνα Κάρτα</a:t>
            </a:r>
            <a:r>
              <a:rPr lang="el-GR" sz="1800" smtClean="0"/>
              <a:t> – η οποία καθιέρωσε νέα δικαιώµατα και κατέστησε το βασιλιά υποτελή στο νόµο.</a:t>
            </a:r>
            <a:br>
              <a:rPr lang="el-GR" sz="1800" smtClean="0"/>
            </a:br>
            <a:endParaRPr lang="el-GR" sz="1800" smtClean="0"/>
          </a:p>
          <a:p>
            <a:pPr eaLnBrk="1" hangingPunct="1"/>
            <a:r>
              <a:rPr lang="el-GR" sz="1800" b="1" smtClean="0"/>
              <a:t>1628: Η Αναφορά  Δικαιώµατος</a:t>
            </a:r>
            <a:r>
              <a:rPr lang="el-GR" sz="1800" smtClean="0"/>
              <a:t> – το οποίο προέβαλε τα δικαιώµατα και τις ελευθερίες του λαού.</a:t>
            </a:r>
            <a:br>
              <a:rPr lang="el-GR" sz="1800" smtClean="0"/>
            </a:br>
            <a:endParaRPr lang="el-GR" sz="1800" smtClean="0"/>
          </a:p>
          <a:p>
            <a:pPr eaLnBrk="1" hangingPunct="1"/>
            <a:r>
              <a:rPr lang="el-GR" sz="1800" b="1" smtClean="0"/>
              <a:t>1776: Η Διακήρυξη Ανεξαρτησίας των Ηνωµένων Πολιτειών</a:t>
            </a:r>
            <a:r>
              <a:rPr lang="el-GR" sz="1800" smtClean="0"/>
              <a:t> – η οποία διακήρυξε το δικαίωµα στη ζωή, στην ελευθερία και στην επιδίωξη της ευτυχίας.</a:t>
            </a:r>
            <a:br>
              <a:rPr lang="el-GR" sz="1800" smtClean="0"/>
            </a:br>
            <a:endParaRPr lang="el-GR" sz="1800" smtClean="0"/>
          </a:p>
          <a:p>
            <a:pPr eaLnBrk="1" hangingPunct="1"/>
            <a:r>
              <a:rPr lang="el-GR" sz="1800" b="1" smtClean="0"/>
              <a:t>1789: Η Διακήρυξη των Δικαιωµάτων του Ανθρώπου και του Πολίτη</a:t>
            </a:r>
            <a:r>
              <a:rPr lang="el-GR" sz="1800" smtClean="0"/>
              <a:t>, – έγγραφο της Γαλλίας που καθιέρωσε το ότι όλοι οι πολίτες είναι ίσοι ενώπιον του νόµου.</a:t>
            </a:r>
            <a:br>
              <a:rPr lang="el-GR" sz="1800" smtClean="0"/>
            </a:br>
            <a:endParaRPr lang="el-GR" sz="1800" smtClean="0"/>
          </a:p>
          <a:p>
            <a:pPr eaLnBrk="1" hangingPunct="1"/>
            <a:r>
              <a:rPr lang="el-GR" sz="1800" b="1" smtClean="0"/>
              <a:t>1948: Η Οικουµενική Διακήρυξη των Ανθρωπίνων Δικαιωµάτων</a:t>
            </a:r>
            <a:r>
              <a:rPr lang="el-GR" sz="1800" smtClean="0"/>
              <a:t> – το πρώτο καταστατικό που δηλώνει επίσηµα τα τριάντα δικαιώµατα που έχει κάθε ανθρώπινο ον.</a:t>
            </a:r>
          </a:p>
          <a:p>
            <a:pPr eaLnBrk="1" hangingPunct="1"/>
            <a:endParaRPr lang="el-GR" sz="1800" smtClean="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5"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500" decel="50000" fill="hold">
                                          <p:stCondLst>
                                            <p:cond delay="0"/>
                                          </p:stCondLst>
                                        </p:cTn>
                                        <p:tgtEl>
                                          <p:spTgt spid="3">
                                            <p:txEl>
                                              <p:pRg st="0" end="0"/>
                                            </p:txEl>
                                          </p:spTgt>
                                        </p:tgtEl>
                                        <p:attrNameLst>
                                          <p:attrName>style.rotation</p:attrName>
                                        </p:attrNameLst>
                                      </p:cBhvr>
                                      <p:tavLst>
                                        <p:tav tm="0">
                                          <p:val>
                                            <p:fltVal val="-90"/>
                                          </p:val>
                                        </p:tav>
                                        <p:tav tm="100000">
                                          <p:val>
                                            <p:fltVal val="0"/>
                                          </p:val>
                                        </p:tav>
                                      </p:tavLst>
                                    </p:anim>
                                    <p:anim calcmode="lin" valueType="num">
                                      <p:cBhvr>
                                        <p:cTn id="13" dur="500" decel="50000" fill="hold">
                                          <p:stCondLst>
                                            <p:cond delay="0"/>
                                          </p:stCondLst>
                                        </p:cTn>
                                        <p:tgtEl>
                                          <p:spTgt spid="3">
                                            <p:txEl>
                                              <p:pRg st="0" end="0"/>
                                            </p:txEl>
                                          </p:spTgt>
                                        </p:tgtEl>
                                        <p:attrNameLst>
                                          <p:attrName>ppt_w</p:attrName>
                                        </p:attrNameLst>
                                      </p:cBhvr>
                                      <p:tavLst>
                                        <p:tav tm="0">
                                          <p:val>
                                            <p:strVal val="#ppt_w"/>
                                          </p:val>
                                        </p:tav>
                                        <p:tav tm="100000">
                                          <p:val>
                                            <p:strVal val="#ppt_w*.05"/>
                                          </p:val>
                                        </p:tav>
                                      </p:tavLst>
                                    </p:anim>
                                    <p:anim calcmode="lin" valueType="num">
                                      <p:cBhvr>
                                        <p:cTn id="14" dur="500" accel="50000" fill="hold">
                                          <p:stCondLst>
                                            <p:cond delay="500"/>
                                          </p:stCondLst>
                                        </p:cTn>
                                        <p:tgtEl>
                                          <p:spTgt spid="3">
                                            <p:txEl>
                                              <p:pRg st="0" end="0"/>
                                            </p:txEl>
                                          </p:spTgt>
                                        </p:tgtEl>
                                        <p:attrNameLst>
                                          <p:attrName>ppt_w</p:attrName>
                                        </p:attrNameLst>
                                      </p:cBhvr>
                                      <p:tavLst>
                                        <p:tav tm="0">
                                          <p:val>
                                            <p:strVal val="#ppt_w*.05"/>
                                          </p:val>
                                        </p:tav>
                                        <p:tav tm="100000">
                                          <p:val>
                                            <p:strVal val="#ppt_w"/>
                                          </p:val>
                                        </p:tav>
                                      </p:tavLst>
                                    </p:anim>
                                    <p:anim calcmode="lin" valueType="num">
                                      <p:cBhvr>
                                        <p:cTn id="15" dur="10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16" dur="500" decel="50000" fill="hold">
                                          <p:stCondLst>
                                            <p:cond delay="0"/>
                                          </p:stCondLst>
                                        </p:cTn>
                                        <p:tgtEl>
                                          <p:spTgt spid="3">
                                            <p:txEl>
                                              <p:pRg st="0" end="0"/>
                                            </p:txEl>
                                          </p:spTgt>
                                        </p:tgtEl>
                                        <p:attrNameLst>
                                          <p:attrName>ppt_x</p:attrName>
                                        </p:attrNameLst>
                                      </p:cBhvr>
                                      <p:tavLst>
                                        <p:tav tm="0">
                                          <p:val>
                                            <p:strVal val="#ppt_x+.4"/>
                                          </p:val>
                                        </p:tav>
                                        <p:tav tm="100000">
                                          <p:val>
                                            <p:strVal val="#ppt_x"/>
                                          </p:val>
                                        </p:tav>
                                      </p:tavLst>
                                    </p:anim>
                                    <p:anim calcmode="lin" valueType="num">
                                      <p:cBhvr>
                                        <p:cTn id="17" dur="500" decel="50000" fill="hold">
                                          <p:stCondLst>
                                            <p:cond delay="0"/>
                                          </p:stCondLst>
                                        </p:cTn>
                                        <p:tgtEl>
                                          <p:spTgt spid="3">
                                            <p:txEl>
                                              <p:pRg st="0" end="0"/>
                                            </p:txEl>
                                          </p:spTgt>
                                        </p:tgtEl>
                                        <p:attrNameLst>
                                          <p:attrName>ppt_y</p:attrName>
                                        </p:attrNameLst>
                                      </p:cBhvr>
                                      <p:tavLst>
                                        <p:tav tm="0">
                                          <p:val>
                                            <p:strVal val="#ppt_y-.2"/>
                                          </p:val>
                                        </p:tav>
                                        <p:tav tm="100000">
                                          <p:val>
                                            <p:strVal val="#ppt_y+.1"/>
                                          </p:val>
                                        </p:tav>
                                      </p:tavLst>
                                    </p:anim>
                                    <p:anim calcmode="lin" valueType="num">
                                      <p:cBhvr>
                                        <p:cTn id="18" dur="500" accel="50000" fill="hold">
                                          <p:stCondLst>
                                            <p:cond delay="500"/>
                                          </p:stCondLst>
                                        </p:cTn>
                                        <p:tgtEl>
                                          <p:spTgt spid="3">
                                            <p:txEl>
                                              <p:pRg st="0" end="0"/>
                                            </p:txEl>
                                          </p:spTgt>
                                        </p:tgtEl>
                                        <p:attrNameLst>
                                          <p:attrName>ppt_y</p:attrName>
                                        </p:attrNameLst>
                                      </p:cBhvr>
                                      <p:tavLst>
                                        <p:tav tm="0">
                                          <p:val>
                                            <p:strVal val="#ppt_y+.1"/>
                                          </p:val>
                                        </p:tav>
                                        <p:tav tm="100000">
                                          <p:val>
                                            <p:strVal val="#ppt_y"/>
                                          </p:val>
                                        </p:tav>
                                      </p:tavLst>
                                    </p:anim>
                                    <p:animEffect transition="in" filter="fade">
                                      <p:cBhvr>
                                        <p:cTn id="19" dur="1000" decel="50000">
                                          <p:stCondLst>
                                            <p:cond delay="0"/>
                                          </p:stCondLst>
                                        </p:cTn>
                                        <p:tgtEl>
                                          <p:spTgt spid="3">
                                            <p:txEl>
                                              <p:pRg st="0" end="0"/>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5" presetClass="entr" presetSubtype="0" fill="hold" grpId="0" nodeType="click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 calcmode="lin" valueType="num">
                                      <p:cBhvr>
                                        <p:cTn id="24" dur="500" decel="50000" fill="hold">
                                          <p:stCondLst>
                                            <p:cond delay="0"/>
                                          </p:stCondLst>
                                        </p:cTn>
                                        <p:tgtEl>
                                          <p:spTgt spid="3">
                                            <p:txEl>
                                              <p:pRg st="1" end="1"/>
                                            </p:txEl>
                                          </p:spTgt>
                                        </p:tgtEl>
                                        <p:attrNameLst>
                                          <p:attrName>style.rotation</p:attrName>
                                        </p:attrNameLst>
                                      </p:cBhvr>
                                      <p:tavLst>
                                        <p:tav tm="0">
                                          <p:val>
                                            <p:fltVal val="-90"/>
                                          </p:val>
                                        </p:tav>
                                        <p:tav tm="100000">
                                          <p:val>
                                            <p:fltVal val="0"/>
                                          </p:val>
                                        </p:tav>
                                      </p:tavLst>
                                    </p:anim>
                                    <p:anim calcmode="lin" valueType="num">
                                      <p:cBhvr>
                                        <p:cTn id="25" dur="500" decel="50000" fill="hold">
                                          <p:stCondLst>
                                            <p:cond delay="0"/>
                                          </p:stCondLst>
                                        </p:cTn>
                                        <p:tgtEl>
                                          <p:spTgt spid="3">
                                            <p:txEl>
                                              <p:pRg st="1" end="1"/>
                                            </p:txEl>
                                          </p:spTgt>
                                        </p:tgtEl>
                                        <p:attrNameLst>
                                          <p:attrName>ppt_w</p:attrName>
                                        </p:attrNameLst>
                                      </p:cBhvr>
                                      <p:tavLst>
                                        <p:tav tm="0">
                                          <p:val>
                                            <p:strVal val="#ppt_w"/>
                                          </p:val>
                                        </p:tav>
                                        <p:tav tm="100000">
                                          <p:val>
                                            <p:strVal val="#ppt_w*.05"/>
                                          </p:val>
                                        </p:tav>
                                      </p:tavLst>
                                    </p:anim>
                                    <p:anim calcmode="lin" valueType="num">
                                      <p:cBhvr>
                                        <p:cTn id="26" dur="500" accel="50000" fill="hold">
                                          <p:stCondLst>
                                            <p:cond delay="500"/>
                                          </p:stCondLst>
                                        </p:cTn>
                                        <p:tgtEl>
                                          <p:spTgt spid="3">
                                            <p:txEl>
                                              <p:pRg st="1" end="1"/>
                                            </p:txEl>
                                          </p:spTgt>
                                        </p:tgtEl>
                                        <p:attrNameLst>
                                          <p:attrName>ppt_w</p:attrName>
                                        </p:attrNameLst>
                                      </p:cBhvr>
                                      <p:tavLst>
                                        <p:tav tm="0">
                                          <p:val>
                                            <p:strVal val="#ppt_w*.05"/>
                                          </p:val>
                                        </p:tav>
                                        <p:tav tm="100000">
                                          <p:val>
                                            <p:strVal val="#ppt_w"/>
                                          </p:val>
                                        </p:tav>
                                      </p:tavLst>
                                    </p:anim>
                                    <p:anim calcmode="lin" valueType="num">
                                      <p:cBhvr>
                                        <p:cTn id="27" dur="1000" fill="hold"/>
                                        <p:tgtEl>
                                          <p:spTgt spid="3">
                                            <p:txEl>
                                              <p:pRg st="1" end="1"/>
                                            </p:txEl>
                                          </p:spTgt>
                                        </p:tgtEl>
                                        <p:attrNameLst>
                                          <p:attrName>ppt_h</p:attrName>
                                        </p:attrNameLst>
                                      </p:cBhvr>
                                      <p:tavLst>
                                        <p:tav tm="0">
                                          <p:val>
                                            <p:strVal val="#ppt_h"/>
                                          </p:val>
                                        </p:tav>
                                        <p:tav tm="100000">
                                          <p:val>
                                            <p:strVal val="#ppt_h"/>
                                          </p:val>
                                        </p:tav>
                                      </p:tavLst>
                                    </p:anim>
                                    <p:anim calcmode="lin" valueType="num">
                                      <p:cBhvr>
                                        <p:cTn id="28" dur="500" decel="50000" fill="hold">
                                          <p:stCondLst>
                                            <p:cond delay="0"/>
                                          </p:stCondLst>
                                        </p:cTn>
                                        <p:tgtEl>
                                          <p:spTgt spid="3">
                                            <p:txEl>
                                              <p:pRg st="1" end="1"/>
                                            </p:txEl>
                                          </p:spTgt>
                                        </p:tgtEl>
                                        <p:attrNameLst>
                                          <p:attrName>ppt_x</p:attrName>
                                        </p:attrNameLst>
                                      </p:cBhvr>
                                      <p:tavLst>
                                        <p:tav tm="0">
                                          <p:val>
                                            <p:strVal val="#ppt_x+.4"/>
                                          </p:val>
                                        </p:tav>
                                        <p:tav tm="100000">
                                          <p:val>
                                            <p:strVal val="#ppt_x"/>
                                          </p:val>
                                        </p:tav>
                                      </p:tavLst>
                                    </p:anim>
                                    <p:anim calcmode="lin" valueType="num">
                                      <p:cBhvr>
                                        <p:cTn id="29" dur="500" decel="50000" fill="hold">
                                          <p:stCondLst>
                                            <p:cond delay="0"/>
                                          </p:stCondLst>
                                        </p:cTn>
                                        <p:tgtEl>
                                          <p:spTgt spid="3">
                                            <p:txEl>
                                              <p:pRg st="1" end="1"/>
                                            </p:txEl>
                                          </p:spTgt>
                                        </p:tgtEl>
                                        <p:attrNameLst>
                                          <p:attrName>ppt_y</p:attrName>
                                        </p:attrNameLst>
                                      </p:cBhvr>
                                      <p:tavLst>
                                        <p:tav tm="0">
                                          <p:val>
                                            <p:strVal val="#ppt_y-.2"/>
                                          </p:val>
                                        </p:tav>
                                        <p:tav tm="100000">
                                          <p:val>
                                            <p:strVal val="#ppt_y+.1"/>
                                          </p:val>
                                        </p:tav>
                                      </p:tavLst>
                                    </p:anim>
                                    <p:anim calcmode="lin" valueType="num">
                                      <p:cBhvr>
                                        <p:cTn id="30" dur="500" accel="50000" fill="hold">
                                          <p:stCondLst>
                                            <p:cond delay="500"/>
                                          </p:stCondLst>
                                        </p:cTn>
                                        <p:tgtEl>
                                          <p:spTgt spid="3">
                                            <p:txEl>
                                              <p:pRg st="1" end="1"/>
                                            </p:txEl>
                                          </p:spTgt>
                                        </p:tgtEl>
                                        <p:attrNameLst>
                                          <p:attrName>ppt_y</p:attrName>
                                        </p:attrNameLst>
                                      </p:cBhvr>
                                      <p:tavLst>
                                        <p:tav tm="0">
                                          <p:val>
                                            <p:strVal val="#ppt_y+.1"/>
                                          </p:val>
                                        </p:tav>
                                        <p:tav tm="100000">
                                          <p:val>
                                            <p:strVal val="#ppt_y"/>
                                          </p:val>
                                        </p:tav>
                                      </p:tavLst>
                                    </p:anim>
                                    <p:animEffect transition="in" filter="fade">
                                      <p:cBhvr>
                                        <p:cTn id="31" dur="1000" decel="50000">
                                          <p:stCondLst>
                                            <p:cond delay="0"/>
                                          </p:stCondLst>
                                        </p:cTn>
                                        <p:tgtEl>
                                          <p:spTgt spid="3">
                                            <p:txEl>
                                              <p:pRg st="1" end="1"/>
                                            </p:txEl>
                                          </p:spTgt>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5" presetClass="entr" presetSubtype="0" fill="hold" grpId="0" nodeType="clickEffect">
                                  <p:stCondLst>
                                    <p:cond delay="0"/>
                                  </p:stCondLst>
                                  <p:childTnLst>
                                    <p:set>
                                      <p:cBhvr>
                                        <p:cTn id="35" dur="1" fill="hold">
                                          <p:stCondLst>
                                            <p:cond delay="0"/>
                                          </p:stCondLst>
                                        </p:cTn>
                                        <p:tgtEl>
                                          <p:spTgt spid="3">
                                            <p:txEl>
                                              <p:pRg st="2" end="2"/>
                                            </p:txEl>
                                          </p:spTgt>
                                        </p:tgtEl>
                                        <p:attrNameLst>
                                          <p:attrName>style.visibility</p:attrName>
                                        </p:attrNameLst>
                                      </p:cBhvr>
                                      <p:to>
                                        <p:strVal val="visible"/>
                                      </p:to>
                                    </p:set>
                                    <p:anim calcmode="lin" valueType="num">
                                      <p:cBhvr>
                                        <p:cTn id="36" dur="500" decel="50000" fill="hold">
                                          <p:stCondLst>
                                            <p:cond delay="0"/>
                                          </p:stCondLst>
                                        </p:cTn>
                                        <p:tgtEl>
                                          <p:spTgt spid="3">
                                            <p:txEl>
                                              <p:pRg st="2" end="2"/>
                                            </p:txEl>
                                          </p:spTgt>
                                        </p:tgtEl>
                                        <p:attrNameLst>
                                          <p:attrName>style.rotation</p:attrName>
                                        </p:attrNameLst>
                                      </p:cBhvr>
                                      <p:tavLst>
                                        <p:tav tm="0">
                                          <p:val>
                                            <p:fltVal val="-90"/>
                                          </p:val>
                                        </p:tav>
                                        <p:tav tm="100000">
                                          <p:val>
                                            <p:fltVal val="0"/>
                                          </p:val>
                                        </p:tav>
                                      </p:tavLst>
                                    </p:anim>
                                    <p:anim calcmode="lin" valueType="num">
                                      <p:cBhvr>
                                        <p:cTn id="37" dur="500" decel="50000" fill="hold">
                                          <p:stCondLst>
                                            <p:cond delay="0"/>
                                          </p:stCondLst>
                                        </p:cTn>
                                        <p:tgtEl>
                                          <p:spTgt spid="3">
                                            <p:txEl>
                                              <p:pRg st="2" end="2"/>
                                            </p:txEl>
                                          </p:spTgt>
                                        </p:tgtEl>
                                        <p:attrNameLst>
                                          <p:attrName>ppt_w</p:attrName>
                                        </p:attrNameLst>
                                      </p:cBhvr>
                                      <p:tavLst>
                                        <p:tav tm="0">
                                          <p:val>
                                            <p:strVal val="#ppt_w"/>
                                          </p:val>
                                        </p:tav>
                                        <p:tav tm="100000">
                                          <p:val>
                                            <p:strVal val="#ppt_w*.05"/>
                                          </p:val>
                                        </p:tav>
                                      </p:tavLst>
                                    </p:anim>
                                    <p:anim calcmode="lin" valueType="num">
                                      <p:cBhvr>
                                        <p:cTn id="38" dur="500" accel="50000" fill="hold">
                                          <p:stCondLst>
                                            <p:cond delay="500"/>
                                          </p:stCondLst>
                                        </p:cTn>
                                        <p:tgtEl>
                                          <p:spTgt spid="3">
                                            <p:txEl>
                                              <p:pRg st="2" end="2"/>
                                            </p:txEl>
                                          </p:spTgt>
                                        </p:tgtEl>
                                        <p:attrNameLst>
                                          <p:attrName>ppt_w</p:attrName>
                                        </p:attrNameLst>
                                      </p:cBhvr>
                                      <p:tavLst>
                                        <p:tav tm="0">
                                          <p:val>
                                            <p:strVal val="#ppt_w*.05"/>
                                          </p:val>
                                        </p:tav>
                                        <p:tav tm="100000">
                                          <p:val>
                                            <p:strVal val="#ppt_w"/>
                                          </p:val>
                                        </p:tav>
                                      </p:tavLst>
                                    </p:anim>
                                    <p:anim calcmode="lin" valueType="num">
                                      <p:cBhvr>
                                        <p:cTn id="39" dur="1000" fill="hold"/>
                                        <p:tgtEl>
                                          <p:spTgt spid="3">
                                            <p:txEl>
                                              <p:pRg st="2" end="2"/>
                                            </p:txEl>
                                          </p:spTgt>
                                        </p:tgtEl>
                                        <p:attrNameLst>
                                          <p:attrName>ppt_h</p:attrName>
                                        </p:attrNameLst>
                                      </p:cBhvr>
                                      <p:tavLst>
                                        <p:tav tm="0">
                                          <p:val>
                                            <p:strVal val="#ppt_h"/>
                                          </p:val>
                                        </p:tav>
                                        <p:tav tm="100000">
                                          <p:val>
                                            <p:strVal val="#ppt_h"/>
                                          </p:val>
                                        </p:tav>
                                      </p:tavLst>
                                    </p:anim>
                                    <p:anim calcmode="lin" valueType="num">
                                      <p:cBhvr>
                                        <p:cTn id="40" dur="500" decel="50000" fill="hold">
                                          <p:stCondLst>
                                            <p:cond delay="0"/>
                                          </p:stCondLst>
                                        </p:cTn>
                                        <p:tgtEl>
                                          <p:spTgt spid="3">
                                            <p:txEl>
                                              <p:pRg st="2" end="2"/>
                                            </p:txEl>
                                          </p:spTgt>
                                        </p:tgtEl>
                                        <p:attrNameLst>
                                          <p:attrName>ppt_x</p:attrName>
                                        </p:attrNameLst>
                                      </p:cBhvr>
                                      <p:tavLst>
                                        <p:tav tm="0">
                                          <p:val>
                                            <p:strVal val="#ppt_x+.4"/>
                                          </p:val>
                                        </p:tav>
                                        <p:tav tm="100000">
                                          <p:val>
                                            <p:strVal val="#ppt_x"/>
                                          </p:val>
                                        </p:tav>
                                      </p:tavLst>
                                    </p:anim>
                                    <p:anim calcmode="lin" valueType="num">
                                      <p:cBhvr>
                                        <p:cTn id="41" dur="500" decel="50000" fill="hold">
                                          <p:stCondLst>
                                            <p:cond delay="0"/>
                                          </p:stCondLst>
                                        </p:cTn>
                                        <p:tgtEl>
                                          <p:spTgt spid="3">
                                            <p:txEl>
                                              <p:pRg st="2" end="2"/>
                                            </p:txEl>
                                          </p:spTgt>
                                        </p:tgtEl>
                                        <p:attrNameLst>
                                          <p:attrName>ppt_y</p:attrName>
                                        </p:attrNameLst>
                                      </p:cBhvr>
                                      <p:tavLst>
                                        <p:tav tm="0">
                                          <p:val>
                                            <p:strVal val="#ppt_y-.2"/>
                                          </p:val>
                                        </p:tav>
                                        <p:tav tm="100000">
                                          <p:val>
                                            <p:strVal val="#ppt_y+.1"/>
                                          </p:val>
                                        </p:tav>
                                      </p:tavLst>
                                    </p:anim>
                                    <p:anim calcmode="lin" valueType="num">
                                      <p:cBhvr>
                                        <p:cTn id="42" dur="500" accel="50000" fill="hold">
                                          <p:stCondLst>
                                            <p:cond delay="500"/>
                                          </p:stCondLst>
                                        </p:cTn>
                                        <p:tgtEl>
                                          <p:spTgt spid="3">
                                            <p:txEl>
                                              <p:pRg st="2" end="2"/>
                                            </p:txEl>
                                          </p:spTgt>
                                        </p:tgtEl>
                                        <p:attrNameLst>
                                          <p:attrName>ppt_y</p:attrName>
                                        </p:attrNameLst>
                                      </p:cBhvr>
                                      <p:tavLst>
                                        <p:tav tm="0">
                                          <p:val>
                                            <p:strVal val="#ppt_y+.1"/>
                                          </p:val>
                                        </p:tav>
                                        <p:tav tm="100000">
                                          <p:val>
                                            <p:strVal val="#ppt_y"/>
                                          </p:val>
                                        </p:tav>
                                      </p:tavLst>
                                    </p:anim>
                                    <p:animEffect transition="in" filter="fade">
                                      <p:cBhvr>
                                        <p:cTn id="43" dur="1000" decel="50000">
                                          <p:stCondLst>
                                            <p:cond delay="0"/>
                                          </p:stCondLst>
                                        </p:cTn>
                                        <p:tgtEl>
                                          <p:spTgt spid="3">
                                            <p:txEl>
                                              <p:pRg st="2" end="2"/>
                                            </p:txEl>
                                          </p:spTgt>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25" presetClass="entr" presetSubtype="0" fill="hold" grpId="0" nodeType="clickEffect">
                                  <p:stCondLst>
                                    <p:cond delay="0"/>
                                  </p:stCondLst>
                                  <p:childTnLst>
                                    <p:set>
                                      <p:cBhvr>
                                        <p:cTn id="47" dur="1" fill="hold">
                                          <p:stCondLst>
                                            <p:cond delay="0"/>
                                          </p:stCondLst>
                                        </p:cTn>
                                        <p:tgtEl>
                                          <p:spTgt spid="3">
                                            <p:txEl>
                                              <p:pRg st="3" end="3"/>
                                            </p:txEl>
                                          </p:spTgt>
                                        </p:tgtEl>
                                        <p:attrNameLst>
                                          <p:attrName>style.visibility</p:attrName>
                                        </p:attrNameLst>
                                      </p:cBhvr>
                                      <p:to>
                                        <p:strVal val="visible"/>
                                      </p:to>
                                    </p:set>
                                    <p:anim calcmode="lin" valueType="num">
                                      <p:cBhvr>
                                        <p:cTn id="48" dur="500" decel="50000" fill="hold">
                                          <p:stCondLst>
                                            <p:cond delay="0"/>
                                          </p:stCondLst>
                                        </p:cTn>
                                        <p:tgtEl>
                                          <p:spTgt spid="3">
                                            <p:txEl>
                                              <p:pRg st="3" end="3"/>
                                            </p:txEl>
                                          </p:spTgt>
                                        </p:tgtEl>
                                        <p:attrNameLst>
                                          <p:attrName>style.rotation</p:attrName>
                                        </p:attrNameLst>
                                      </p:cBhvr>
                                      <p:tavLst>
                                        <p:tav tm="0">
                                          <p:val>
                                            <p:fltVal val="-90"/>
                                          </p:val>
                                        </p:tav>
                                        <p:tav tm="100000">
                                          <p:val>
                                            <p:fltVal val="0"/>
                                          </p:val>
                                        </p:tav>
                                      </p:tavLst>
                                    </p:anim>
                                    <p:anim calcmode="lin" valueType="num">
                                      <p:cBhvr>
                                        <p:cTn id="49" dur="500" decel="50000" fill="hold">
                                          <p:stCondLst>
                                            <p:cond delay="0"/>
                                          </p:stCondLst>
                                        </p:cTn>
                                        <p:tgtEl>
                                          <p:spTgt spid="3">
                                            <p:txEl>
                                              <p:pRg st="3" end="3"/>
                                            </p:txEl>
                                          </p:spTgt>
                                        </p:tgtEl>
                                        <p:attrNameLst>
                                          <p:attrName>ppt_w</p:attrName>
                                        </p:attrNameLst>
                                      </p:cBhvr>
                                      <p:tavLst>
                                        <p:tav tm="0">
                                          <p:val>
                                            <p:strVal val="#ppt_w"/>
                                          </p:val>
                                        </p:tav>
                                        <p:tav tm="100000">
                                          <p:val>
                                            <p:strVal val="#ppt_w*.05"/>
                                          </p:val>
                                        </p:tav>
                                      </p:tavLst>
                                    </p:anim>
                                    <p:anim calcmode="lin" valueType="num">
                                      <p:cBhvr>
                                        <p:cTn id="50" dur="500" accel="50000" fill="hold">
                                          <p:stCondLst>
                                            <p:cond delay="500"/>
                                          </p:stCondLst>
                                        </p:cTn>
                                        <p:tgtEl>
                                          <p:spTgt spid="3">
                                            <p:txEl>
                                              <p:pRg st="3" end="3"/>
                                            </p:txEl>
                                          </p:spTgt>
                                        </p:tgtEl>
                                        <p:attrNameLst>
                                          <p:attrName>ppt_w</p:attrName>
                                        </p:attrNameLst>
                                      </p:cBhvr>
                                      <p:tavLst>
                                        <p:tav tm="0">
                                          <p:val>
                                            <p:strVal val="#ppt_w*.05"/>
                                          </p:val>
                                        </p:tav>
                                        <p:tav tm="100000">
                                          <p:val>
                                            <p:strVal val="#ppt_w"/>
                                          </p:val>
                                        </p:tav>
                                      </p:tavLst>
                                    </p:anim>
                                    <p:anim calcmode="lin" valueType="num">
                                      <p:cBhvr>
                                        <p:cTn id="51" dur="1000" fill="hold"/>
                                        <p:tgtEl>
                                          <p:spTgt spid="3">
                                            <p:txEl>
                                              <p:pRg st="3" end="3"/>
                                            </p:txEl>
                                          </p:spTgt>
                                        </p:tgtEl>
                                        <p:attrNameLst>
                                          <p:attrName>ppt_h</p:attrName>
                                        </p:attrNameLst>
                                      </p:cBhvr>
                                      <p:tavLst>
                                        <p:tav tm="0">
                                          <p:val>
                                            <p:strVal val="#ppt_h"/>
                                          </p:val>
                                        </p:tav>
                                        <p:tav tm="100000">
                                          <p:val>
                                            <p:strVal val="#ppt_h"/>
                                          </p:val>
                                        </p:tav>
                                      </p:tavLst>
                                    </p:anim>
                                    <p:anim calcmode="lin" valueType="num">
                                      <p:cBhvr>
                                        <p:cTn id="52" dur="500" decel="50000" fill="hold">
                                          <p:stCondLst>
                                            <p:cond delay="0"/>
                                          </p:stCondLst>
                                        </p:cTn>
                                        <p:tgtEl>
                                          <p:spTgt spid="3">
                                            <p:txEl>
                                              <p:pRg st="3" end="3"/>
                                            </p:txEl>
                                          </p:spTgt>
                                        </p:tgtEl>
                                        <p:attrNameLst>
                                          <p:attrName>ppt_x</p:attrName>
                                        </p:attrNameLst>
                                      </p:cBhvr>
                                      <p:tavLst>
                                        <p:tav tm="0">
                                          <p:val>
                                            <p:strVal val="#ppt_x+.4"/>
                                          </p:val>
                                        </p:tav>
                                        <p:tav tm="100000">
                                          <p:val>
                                            <p:strVal val="#ppt_x"/>
                                          </p:val>
                                        </p:tav>
                                      </p:tavLst>
                                    </p:anim>
                                    <p:anim calcmode="lin" valueType="num">
                                      <p:cBhvr>
                                        <p:cTn id="53" dur="500" decel="50000" fill="hold">
                                          <p:stCondLst>
                                            <p:cond delay="0"/>
                                          </p:stCondLst>
                                        </p:cTn>
                                        <p:tgtEl>
                                          <p:spTgt spid="3">
                                            <p:txEl>
                                              <p:pRg st="3" end="3"/>
                                            </p:txEl>
                                          </p:spTgt>
                                        </p:tgtEl>
                                        <p:attrNameLst>
                                          <p:attrName>ppt_y</p:attrName>
                                        </p:attrNameLst>
                                      </p:cBhvr>
                                      <p:tavLst>
                                        <p:tav tm="0">
                                          <p:val>
                                            <p:strVal val="#ppt_y-.2"/>
                                          </p:val>
                                        </p:tav>
                                        <p:tav tm="100000">
                                          <p:val>
                                            <p:strVal val="#ppt_y+.1"/>
                                          </p:val>
                                        </p:tav>
                                      </p:tavLst>
                                    </p:anim>
                                    <p:anim calcmode="lin" valueType="num">
                                      <p:cBhvr>
                                        <p:cTn id="54" dur="500" accel="50000" fill="hold">
                                          <p:stCondLst>
                                            <p:cond delay="500"/>
                                          </p:stCondLst>
                                        </p:cTn>
                                        <p:tgtEl>
                                          <p:spTgt spid="3">
                                            <p:txEl>
                                              <p:pRg st="3" end="3"/>
                                            </p:txEl>
                                          </p:spTgt>
                                        </p:tgtEl>
                                        <p:attrNameLst>
                                          <p:attrName>ppt_y</p:attrName>
                                        </p:attrNameLst>
                                      </p:cBhvr>
                                      <p:tavLst>
                                        <p:tav tm="0">
                                          <p:val>
                                            <p:strVal val="#ppt_y+.1"/>
                                          </p:val>
                                        </p:tav>
                                        <p:tav tm="100000">
                                          <p:val>
                                            <p:strVal val="#ppt_y"/>
                                          </p:val>
                                        </p:tav>
                                      </p:tavLst>
                                    </p:anim>
                                    <p:animEffect transition="in" filter="fade">
                                      <p:cBhvr>
                                        <p:cTn id="55" dur="1000" decel="50000">
                                          <p:stCondLst>
                                            <p:cond delay="0"/>
                                          </p:stCondLst>
                                        </p:cTn>
                                        <p:tgtEl>
                                          <p:spTgt spid="3">
                                            <p:txEl>
                                              <p:pRg st="3" end="3"/>
                                            </p:txEl>
                                          </p:spTgt>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25" presetClass="entr" presetSubtype="0" fill="hold" grpId="0" nodeType="clickEffect">
                                  <p:stCondLst>
                                    <p:cond delay="0"/>
                                  </p:stCondLst>
                                  <p:childTnLst>
                                    <p:set>
                                      <p:cBhvr>
                                        <p:cTn id="59" dur="1" fill="hold">
                                          <p:stCondLst>
                                            <p:cond delay="0"/>
                                          </p:stCondLst>
                                        </p:cTn>
                                        <p:tgtEl>
                                          <p:spTgt spid="3">
                                            <p:txEl>
                                              <p:pRg st="4" end="4"/>
                                            </p:txEl>
                                          </p:spTgt>
                                        </p:tgtEl>
                                        <p:attrNameLst>
                                          <p:attrName>style.visibility</p:attrName>
                                        </p:attrNameLst>
                                      </p:cBhvr>
                                      <p:to>
                                        <p:strVal val="visible"/>
                                      </p:to>
                                    </p:set>
                                    <p:anim calcmode="lin" valueType="num">
                                      <p:cBhvr>
                                        <p:cTn id="60" dur="500" decel="50000" fill="hold">
                                          <p:stCondLst>
                                            <p:cond delay="0"/>
                                          </p:stCondLst>
                                        </p:cTn>
                                        <p:tgtEl>
                                          <p:spTgt spid="3">
                                            <p:txEl>
                                              <p:pRg st="4" end="4"/>
                                            </p:txEl>
                                          </p:spTgt>
                                        </p:tgtEl>
                                        <p:attrNameLst>
                                          <p:attrName>style.rotation</p:attrName>
                                        </p:attrNameLst>
                                      </p:cBhvr>
                                      <p:tavLst>
                                        <p:tav tm="0">
                                          <p:val>
                                            <p:fltVal val="-90"/>
                                          </p:val>
                                        </p:tav>
                                        <p:tav tm="100000">
                                          <p:val>
                                            <p:fltVal val="0"/>
                                          </p:val>
                                        </p:tav>
                                      </p:tavLst>
                                    </p:anim>
                                    <p:anim calcmode="lin" valueType="num">
                                      <p:cBhvr>
                                        <p:cTn id="61" dur="500" decel="50000" fill="hold">
                                          <p:stCondLst>
                                            <p:cond delay="0"/>
                                          </p:stCondLst>
                                        </p:cTn>
                                        <p:tgtEl>
                                          <p:spTgt spid="3">
                                            <p:txEl>
                                              <p:pRg st="4" end="4"/>
                                            </p:txEl>
                                          </p:spTgt>
                                        </p:tgtEl>
                                        <p:attrNameLst>
                                          <p:attrName>ppt_w</p:attrName>
                                        </p:attrNameLst>
                                      </p:cBhvr>
                                      <p:tavLst>
                                        <p:tav tm="0">
                                          <p:val>
                                            <p:strVal val="#ppt_w"/>
                                          </p:val>
                                        </p:tav>
                                        <p:tav tm="100000">
                                          <p:val>
                                            <p:strVal val="#ppt_w*.05"/>
                                          </p:val>
                                        </p:tav>
                                      </p:tavLst>
                                    </p:anim>
                                    <p:anim calcmode="lin" valueType="num">
                                      <p:cBhvr>
                                        <p:cTn id="62" dur="500" accel="50000" fill="hold">
                                          <p:stCondLst>
                                            <p:cond delay="500"/>
                                          </p:stCondLst>
                                        </p:cTn>
                                        <p:tgtEl>
                                          <p:spTgt spid="3">
                                            <p:txEl>
                                              <p:pRg st="4" end="4"/>
                                            </p:txEl>
                                          </p:spTgt>
                                        </p:tgtEl>
                                        <p:attrNameLst>
                                          <p:attrName>ppt_w</p:attrName>
                                        </p:attrNameLst>
                                      </p:cBhvr>
                                      <p:tavLst>
                                        <p:tav tm="0">
                                          <p:val>
                                            <p:strVal val="#ppt_w*.05"/>
                                          </p:val>
                                        </p:tav>
                                        <p:tav tm="100000">
                                          <p:val>
                                            <p:strVal val="#ppt_w"/>
                                          </p:val>
                                        </p:tav>
                                      </p:tavLst>
                                    </p:anim>
                                    <p:anim calcmode="lin" valueType="num">
                                      <p:cBhvr>
                                        <p:cTn id="63" dur="1000" fill="hold"/>
                                        <p:tgtEl>
                                          <p:spTgt spid="3">
                                            <p:txEl>
                                              <p:pRg st="4" end="4"/>
                                            </p:txEl>
                                          </p:spTgt>
                                        </p:tgtEl>
                                        <p:attrNameLst>
                                          <p:attrName>ppt_h</p:attrName>
                                        </p:attrNameLst>
                                      </p:cBhvr>
                                      <p:tavLst>
                                        <p:tav tm="0">
                                          <p:val>
                                            <p:strVal val="#ppt_h"/>
                                          </p:val>
                                        </p:tav>
                                        <p:tav tm="100000">
                                          <p:val>
                                            <p:strVal val="#ppt_h"/>
                                          </p:val>
                                        </p:tav>
                                      </p:tavLst>
                                    </p:anim>
                                    <p:anim calcmode="lin" valueType="num">
                                      <p:cBhvr>
                                        <p:cTn id="64" dur="500" decel="50000" fill="hold">
                                          <p:stCondLst>
                                            <p:cond delay="0"/>
                                          </p:stCondLst>
                                        </p:cTn>
                                        <p:tgtEl>
                                          <p:spTgt spid="3">
                                            <p:txEl>
                                              <p:pRg st="4" end="4"/>
                                            </p:txEl>
                                          </p:spTgt>
                                        </p:tgtEl>
                                        <p:attrNameLst>
                                          <p:attrName>ppt_x</p:attrName>
                                        </p:attrNameLst>
                                      </p:cBhvr>
                                      <p:tavLst>
                                        <p:tav tm="0">
                                          <p:val>
                                            <p:strVal val="#ppt_x+.4"/>
                                          </p:val>
                                        </p:tav>
                                        <p:tav tm="100000">
                                          <p:val>
                                            <p:strVal val="#ppt_x"/>
                                          </p:val>
                                        </p:tav>
                                      </p:tavLst>
                                    </p:anim>
                                    <p:anim calcmode="lin" valueType="num">
                                      <p:cBhvr>
                                        <p:cTn id="65" dur="500" decel="50000" fill="hold">
                                          <p:stCondLst>
                                            <p:cond delay="0"/>
                                          </p:stCondLst>
                                        </p:cTn>
                                        <p:tgtEl>
                                          <p:spTgt spid="3">
                                            <p:txEl>
                                              <p:pRg st="4" end="4"/>
                                            </p:txEl>
                                          </p:spTgt>
                                        </p:tgtEl>
                                        <p:attrNameLst>
                                          <p:attrName>ppt_y</p:attrName>
                                        </p:attrNameLst>
                                      </p:cBhvr>
                                      <p:tavLst>
                                        <p:tav tm="0">
                                          <p:val>
                                            <p:strVal val="#ppt_y-.2"/>
                                          </p:val>
                                        </p:tav>
                                        <p:tav tm="100000">
                                          <p:val>
                                            <p:strVal val="#ppt_y+.1"/>
                                          </p:val>
                                        </p:tav>
                                      </p:tavLst>
                                    </p:anim>
                                    <p:anim calcmode="lin" valueType="num">
                                      <p:cBhvr>
                                        <p:cTn id="66" dur="500" accel="50000" fill="hold">
                                          <p:stCondLst>
                                            <p:cond delay="500"/>
                                          </p:stCondLst>
                                        </p:cTn>
                                        <p:tgtEl>
                                          <p:spTgt spid="3">
                                            <p:txEl>
                                              <p:pRg st="4" end="4"/>
                                            </p:txEl>
                                          </p:spTgt>
                                        </p:tgtEl>
                                        <p:attrNameLst>
                                          <p:attrName>ppt_y</p:attrName>
                                        </p:attrNameLst>
                                      </p:cBhvr>
                                      <p:tavLst>
                                        <p:tav tm="0">
                                          <p:val>
                                            <p:strVal val="#ppt_y+.1"/>
                                          </p:val>
                                        </p:tav>
                                        <p:tav tm="100000">
                                          <p:val>
                                            <p:strVal val="#ppt_y"/>
                                          </p:val>
                                        </p:tav>
                                      </p:tavLst>
                                    </p:anim>
                                    <p:animEffect transition="in" filter="fade">
                                      <p:cBhvr>
                                        <p:cTn id="67" dur="1000" decel="50000">
                                          <p:stCondLst>
                                            <p:cond delay="0"/>
                                          </p:stCondLst>
                                        </p:cTn>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u1_dove"/>
          <p:cNvPicPr>
            <a:picLocks noChangeAspect="1" noChangeArrowheads="1"/>
          </p:cNvPicPr>
          <p:nvPr/>
        </p:nvPicPr>
        <p:blipFill>
          <a:blip r:embed="rId2"/>
          <a:srcRect/>
          <a:stretch>
            <a:fillRect/>
          </a:stretch>
        </p:blipFill>
        <p:spPr bwMode="auto">
          <a:xfrm>
            <a:off x="1285875" y="500063"/>
            <a:ext cx="6500813" cy="5921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57188" y="214313"/>
            <a:ext cx="8229600" cy="500062"/>
          </a:xfrm>
        </p:spPr>
        <p:txBody>
          <a:bodyPr rtlCol="0">
            <a:noAutofit/>
          </a:bodyPr>
          <a:lstStyle/>
          <a:p>
            <a:pPr fontAlgn="auto">
              <a:spcAft>
                <a:spcPts val="0"/>
              </a:spcAft>
              <a:defRPr/>
            </a:pPr>
            <a:r>
              <a:rPr lang="en-US" sz="3200" b="1" dirty="0" err="1" smtClean="0">
                <a:solidFill>
                  <a:schemeClr val="accent1">
                    <a:lumMod val="50000"/>
                  </a:schemeClr>
                </a:solidFill>
              </a:rPr>
              <a:t>Απαγ</a:t>
            </a:r>
            <a:r>
              <a:rPr lang="el-GR" sz="3200" b="1" dirty="0" err="1" smtClean="0">
                <a:solidFill>
                  <a:schemeClr val="accent1">
                    <a:lumMod val="50000"/>
                  </a:schemeClr>
                </a:solidFill>
              </a:rPr>
              <a:t>όρευση</a:t>
            </a:r>
            <a:r>
              <a:rPr lang="el-GR" sz="3200" b="1" dirty="0" smtClean="0">
                <a:solidFill>
                  <a:schemeClr val="accent1">
                    <a:lumMod val="50000"/>
                  </a:schemeClr>
                </a:solidFill>
              </a:rPr>
              <a:t> όπλων μαζικής καταστροφής</a:t>
            </a:r>
            <a:r>
              <a:rPr lang="el-GR" sz="3200" dirty="0" smtClean="0">
                <a:solidFill>
                  <a:schemeClr val="accent1">
                    <a:lumMod val="50000"/>
                  </a:schemeClr>
                </a:solidFill>
              </a:rPr>
              <a:t/>
            </a:r>
            <a:br>
              <a:rPr lang="el-GR" sz="3200" dirty="0" smtClean="0">
                <a:solidFill>
                  <a:schemeClr val="accent1">
                    <a:lumMod val="50000"/>
                  </a:schemeClr>
                </a:solidFill>
              </a:rPr>
            </a:br>
            <a:endParaRPr lang="el-GR" sz="3200" dirty="0">
              <a:solidFill>
                <a:schemeClr val="accent1">
                  <a:lumMod val="50000"/>
                </a:schemeClr>
              </a:solidFill>
            </a:endParaRPr>
          </a:p>
        </p:txBody>
      </p:sp>
      <p:sp>
        <p:nvSpPr>
          <p:cNvPr id="3" name="2 - Θέση περιεχομένου"/>
          <p:cNvSpPr>
            <a:spLocks noGrp="1"/>
          </p:cNvSpPr>
          <p:nvPr>
            <p:ph idx="1"/>
          </p:nvPr>
        </p:nvSpPr>
        <p:spPr>
          <a:xfrm>
            <a:off x="0" y="714375"/>
            <a:ext cx="9144000" cy="6143625"/>
          </a:xfrm>
        </p:spPr>
        <p:txBody>
          <a:bodyPr rtlCol="0">
            <a:normAutofit fontScale="92500" lnSpcReduction="20000"/>
          </a:bodyPr>
          <a:lstStyle/>
          <a:p>
            <a:pPr fontAlgn="auto">
              <a:spcAft>
                <a:spcPts val="0"/>
              </a:spcAft>
              <a:buFont typeface="Arial" pitchFamily="34" charset="0"/>
              <a:buChar char="•"/>
              <a:defRPr/>
            </a:pPr>
            <a:r>
              <a:rPr lang="el-GR" sz="3000" b="1" dirty="0" smtClean="0">
                <a:solidFill>
                  <a:schemeClr val="accent1">
                    <a:lumMod val="50000"/>
                  </a:schemeClr>
                </a:solidFill>
              </a:rPr>
              <a:t>Στη διάρκεια του 20</a:t>
            </a:r>
            <a:r>
              <a:rPr lang="el-GR" sz="3000" b="1" baseline="30000" dirty="0" smtClean="0">
                <a:solidFill>
                  <a:schemeClr val="accent1">
                    <a:lumMod val="50000"/>
                  </a:schemeClr>
                </a:solidFill>
              </a:rPr>
              <a:t>ου</a:t>
            </a:r>
            <a:r>
              <a:rPr lang="el-GR" sz="3000" b="1" dirty="0" smtClean="0">
                <a:solidFill>
                  <a:schemeClr val="accent1">
                    <a:lumMod val="50000"/>
                  </a:schemeClr>
                </a:solidFill>
              </a:rPr>
              <a:t> αιώνα, σε διάφορες συρράξεις χρησιμοποιήθηκαν όπλα μαζικής καταστροφής.</a:t>
            </a:r>
          </a:p>
          <a:p>
            <a:pPr fontAlgn="auto">
              <a:spcAft>
                <a:spcPts val="0"/>
              </a:spcAft>
              <a:buFont typeface="Arial" pitchFamily="34" charset="0"/>
              <a:buNone/>
              <a:defRPr/>
            </a:pPr>
            <a:r>
              <a:rPr lang="el-GR" sz="3000" b="1" dirty="0" smtClean="0">
                <a:solidFill>
                  <a:schemeClr val="accent1">
                    <a:lumMod val="50000"/>
                  </a:schemeClr>
                </a:solidFill>
              </a:rPr>
              <a:t> </a:t>
            </a:r>
          </a:p>
          <a:p>
            <a:pPr fontAlgn="auto">
              <a:spcAft>
                <a:spcPts val="0"/>
              </a:spcAft>
              <a:buFont typeface="Arial" pitchFamily="34" charset="0"/>
              <a:buChar char="•"/>
              <a:defRPr/>
            </a:pPr>
            <a:r>
              <a:rPr lang="el-GR" sz="3000" b="1" dirty="0" smtClean="0">
                <a:solidFill>
                  <a:schemeClr val="accent1">
                    <a:lumMod val="50000"/>
                  </a:schemeClr>
                </a:solidFill>
              </a:rPr>
              <a:t>Στον 1ο Παγκόσμιο Πόλεμο είχαμε δηλητηριώδη αέρια στον 2</a:t>
            </a:r>
            <a:r>
              <a:rPr lang="el-GR" sz="3000" b="1" baseline="30000" dirty="0" smtClean="0">
                <a:solidFill>
                  <a:schemeClr val="accent1">
                    <a:lumMod val="50000"/>
                  </a:schemeClr>
                </a:solidFill>
              </a:rPr>
              <a:t>ο</a:t>
            </a:r>
            <a:r>
              <a:rPr lang="el-GR" sz="3000" b="1" dirty="0" smtClean="0">
                <a:solidFill>
                  <a:schemeClr val="accent1">
                    <a:lumMod val="50000"/>
                  </a:schemeClr>
                </a:solidFill>
              </a:rPr>
              <a:t> Παγκόσμιο Πόλεμο τα φλογοβόλα και τα πυρηνικά και στον Πόλεμο του Βιετνάμ τις βόμβες ναπάλμ. </a:t>
            </a:r>
          </a:p>
          <a:p>
            <a:pPr fontAlgn="auto">
              <a:spcAft>
                <a:spcPts val="0"/>
              </a:spcAft>
              <a:buFont typeface="Arial" pitchFamily="34" charset="0"/>
              <a:buNone/>
              <a:defRPr/>
            </a:pPr>
            <a:endParaRPr lang="el-GR" sz="3000" b="1" dirty="0" smtClean="0">
              <a:solidFill>
                <a:schemeClr val="accent1">
                  <a:lumMod val="50000"/>
                </a:schemeClr>
              </a:solidFill>
            </a:endParaRPr>
          </a:p>
          <a:p>
            <a:pPr fontAlgn="auto">
              <a:spcAft>
                <a:spcPts val="0"/>
              </a:spcAft>
              <a:buFont typeface="Arial" pitchFamily="34" charset="0"/>
              <a:buChar char="•"/>
              <a:defRPr/>
            </a:pPr>
            <a:r>
              <a:rPr lang="el-GR" sz="3000" b="1" dirty="0" smtClean="0">
                <a:solidFill>
                  <a:schemeClr val="accent1">
                    <a:lumMod val="50000"/>
                  </a:schemeClr>
                </a:solidFill>
              </a:rPr>
              <a:t>Η χρήση αυτών των όπλων έχει απαγορευτεί από ανάλογες συνθήκες.</a:t>
            </a:r>
          </a:p>
          <a:p>
            <a:pPr fontAlgn="auto">
              <a:spcAft>
                <a:spcPts val="0"/>
              </a:spcAft>
              <a:buFont typeface="Arial" pitchFamily="34" charset="0"/>
              <a:buNone/>
              <a:defRPr/>
            </a:pPr>
            <a:endParaRPr lang="el-GR" sz="3000" b="1" dirty="0" smtClean="0">
              <a:solidFill>
                <a:schemeClr val="accent1">
                  <a:lumMod val="50000"/>
                </a:schemeClr>
              </a:solidFill>
            </a:endParaRPr>
          </a:p>
          <a:p>
            <a:pPr fontAlgn="auto">
              <a:spcAft>
                <a:spcPts val="0"/>
              </a:spcAft>
              <a:buFont typeface="Arial" pitchFamily="34" charset="0"/>
              <a:buChar char="•"/>
              <a:defRPr/>
            </a:pPr>
            <a:r>
              <a:rPr lang="el-GR" sz="3000" b="1" dirty="0" smtClean="0">
                <a:solidFill>
                  <a:schemeClr val="accent1">
                    <a:lumMod val="50000"/>
                  </a:schemeClr>
                </a:solidFill>
              </a:rPr>
              <a:t>Η Ελλάδα είναι μέλος των καθεστώτων ελέγχου που αφορούν τα όπλα μαζικής καταστροφής.</a:t>
            </a:r>
          </a:p>
          <a:p>
            <a:pPr fontAlgn="auto">
              <a:spcAft>
                <a:spcPts val="0"/>
              </a:spcAft>
              <a:buFont typeface="Arial" pitchFamily="34" charset="0"/>
              <a:buChar char="•"/>
              <a:defRPr/>
            </a:pPr>
            <a:endParaRPr lang="el-GR"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p:txBody>
          <a:bodyPr/>
          <a:lstStyle/>
          <a:p>
            <a:pPr algn="ctr" eaLnBrk="1" hangingPunct="1"/>
            <a:r>
              <a:rPr lang="el-GR" sz="2400" b="1" u="sng" smtClean="0">
                <a:solidFill>
                  <a:schemeClr val="tx1"/>
                </a:solidFill>
              </a:rPr>
              <a:t>Βρες Δικαίωμα</a:t>
            </a:r>
          </a:p>
        </p:txBody>
      </p:sp>
      <p:sp>
        <p:nvSpPr>
          <p:cNvPr id="96259" name="Rectangle 3"/>
          <p:cNvSpPr>
            <a:spLocks noGrp="1" noChangeArrowheads="1"/>
          </p:cNvSpPr>
          <p:nvPr>
            <p:ph type="body" idx="1"/>
          </p:nvPr>
        </p:nvSpPr>
        <p:spPr/>
        <p:txBody>
          <a:bodyPr/>
          <a:lstStyle/>
          <a:p>
            <a:pPr algn="ctr" eaLnBrk="1" hangingPunct="1">
              <a:buFont typeface="Wingdings" pitchFamily="2" charset="2"/>
              <a:buChar char="ü"/>
            </a:pPr>
            <a:r>
              <a:rPr lang="el-GR" sz="2000" b="1" smtClean="0"/>
              <a:t>Συντακτική ομάδα :</a:t>
            </a:r>
          </a:p>
          <a:p>
            <a:pPr algn="ctr" eaLnBrk="1" hangingPunct="1">
              <a:buFont typeface="Wingdings" pitchFamily="2" charset="2"/>
              <a:buChar char="ü"/>
            </a:pPr>
            <a:endParaRPr lang="el-GR" sz="2000" smtClean="0"/>
          </a:p>
          <a:p>
            <a:pPr algn="ctr" eaLnBrk="1" hangingPunct="1">
              <a:buFont typeface="Wingdings" pitchFamily="2" charset="2"/>
              <a:buChar char="ü"/>
            </a:pPr>
            <a:r>
              <a:rPr lang="el-GR" sz="2000" smtClean="0"/>
              <a:t>Ζωή Σαπλαμίδου, </a:t>
            </a:r>
          </a:p>
          <a:p>
            <a:pPr algn="ctr" eaLnBrk="1" hangingPunct="1">
              <a:buFont typeface="Wingdings" pitchFamily="2" charset="2"/>
              <a:buChar char="ü"/>
            </a:pPr>
            <a:r>
              <a:rPr lang="el-GR" sz="2000" smtClean="0"/>
              <a:t>Στέλλα Παρτούλα, </a:t>
            </a:r>
          </a:p>
          <a:p>
            <a:pPr algn="ctr" eaLnBrk="1" hangingPunct="1">
              <a:buFont typeface="Wingdings" pitchFamily="2" charset="2"/>
              <a:buChar char="ü"/>
            </a:pPr>
            <a:r>
              <a:rPr lang="el-GR" sz="2000" smtClean="0"/>
              <a:t>Νατάσσα Κυριακίδου,</a:t>
            </a:r>
          </a:p>
          <a:p>
            <a:pPr algn="ctr" eaLnBrk="1" hangingPunct="1">
              <a:buFont typeface="Wingdings" pitchFamily="2" charset="2"/>
              <a:buChar char="ü"/>
            </a:pPr>
            <a:r>
              <a:rPr lang="el-GR" sz="2000" smtClean="0"/>
              <a:t>Χριστίνα Σιούλα, </a:t>
            </a:r>
          </a:p>
          <a:p>
            <a:pPr algn="ctr" eaLnBrk="1" hangingPunct="1">
              <a:buFont typeface="Wingdings" pitchFamily="2" charset="2"/>
              <a:buChar char="ü"/>
            </a:pPr>
            <a:r>
              <a:rPr lang="el-GR" sz="2000" smtClean="0"/>
              <a:t>Γιώργος Δεβετζής</a:t>
            </a:r>
            <a:r>
              <a:rPr lang="el-GR" sz="2000" smtClean="0">
                <a:solidFill>
                  <a:srgbClr val="0000FF"/>
                </a:solidFill>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8" presetClass="entr" presetSubtype="0" fill="hold" grpId="0" nodeType="withEffect">
                                  <p:stCondLst>
                                    <p:cond delay="0"/>
                                  </p:stCondLst>
                                  <p:childTnLst>
                                    <p:set>
                                      <p:cBhvr>
                                        <p:cTn id="6" dur="1" fill="hold">
                                          <p:stCondLst>
                                            <p:cond delay="0"/>
                                          </p:stCondLst>
                                        </p:cTn>
                                        <p:tgtEl>
                                          <p:spTgt spid="96258"/>
                                        </p:tgtEl>
                                        <p:attrNameLst>
                                          <p:attrName>style.visibility</p:attrName>
                                        </p:attrNameLst>
                                      </p:cBhvr>
                                      <p:to>
                                        <p:strVal val="visible"/>
                                      </p:to>
                                    </p:set>
                                    <p:anim calcmode="lin" valueType="num">
                                      <p:cBhvr>
                                        <p:cTn id="7" dur="15000" fill="hold"/>
                                        <p:tgtEl>
                                          <p:spTgt spid="96258"/>
                                        </p:tgtEl>
                                        <p:attrNameLst>
                                          <p:attrName>ppt_x</p:attrName>
                                        </p:attrNameLst>
                                      </p:cBhvr>
                                      <p:tavLst>
                                        <p:tav tm="0">
                                          <p:val>
                                            <p:strVal val="#ppt_x"/>
                                          </p:val>
                                        </p:tav>
                                        <p:tav tm="100000">
                                          <p:val>
                                            <p:strVal val="#ppt_x"/>
                                          </p:val>
                                        </p:tav>
                                      </p:tavLst>
                                    </p:anim>
                                    <p:anim calcmode="lin" valueType="num">
                                      <p:cBhvr>
                                        <p:cTn id="8" dur="15000" fill="hold"/>
                                        <p:tgtEl>
                                          <p:spTgt spid="96258"/>
                                        </p:tgtEl>
                                        <p:attrNameLst>
                                          <p:attrName>ppt_y</p:attrName>
                                        </p:attrNameLst>
                                      </p:cBhvr>
                                      <p:tavLst>
                                        <p:tav tm="0">
                                          <p:val>
                                            <p:strVal val="#ppt_y+1"/>
                                          </p:val>
                                        </p:tav>
                                        <p:tav tm="100000">
                                          <p:val>
                                            <p:strVal val="#ppt_y-1"/>
                                          </p:val>
                                        </p:tav>
                                      </p:tavLst>
                                    </p:anim>
                                  </p:childTnLst>
                                </p:cTn>
                              </p:par>
                              <p:par>
                                <p:cTn id="9" presetID="28" presetClass="entr" presetSubtype="0" fill="hold" nodeType="withEffect">
                                  <p:stCondLst>
                                    <p:cond delay="0"/>
                                  </p:stCondLst>
                                  <p:childTnLst>
                                    <p:set>
                                      <p:cBhvr>
                                        <p:cTn id="10" dur="1" fill="hold">
                                          <p:stCondLst>
                                            <p:cond delay="0"/>
                                          </p:stCondLst>
                                        </p:cTn>
                                        <p:tgtEl>
                                          <p:spTgt spid="96259">
                                            <p:txEl>
                                              <p:pRg st="0" end="0"/>
                                            </p:txEl>
                                          </p:spTgt>
                                        </p:tgtEl>
                                        <p:attrNameLst>
                                          <p:attrName>style.visibility</p:attrName>
                                        </p:attrNameLst>
                                      </p:cBhvr>
                                      <p:to>
                                        <p:strVal val="visible"/>
                                      </p:to>
                                    </p:set>
                                    <p:anim calcmode="lin" valueType="num">
                                      <p:cBhvr>
                                        <p:cTn id="11" dur="15000" fill="hold"/>
                                        <p:tgtEl>
                                          <p:spTgt spid="96259">
                                            <p:txEl>
                                              <p:pRg st="0" end="0"/>
                                            </p:txEl>
                                          </p:spTgt>
                                        </p:tgtEl>
                                        <p:attrNameLst>
                                          <p:attrName>ppt_x</p:attrName>
                                        </p:attrNameLst>
                                      </p:cBhvr>
                                      <p:tavLst>
                                        <p:tav tm="0">
                                          <p:val>
                                            <p:strVal val="#ppt_x"/>
                                          </p:val>
                                        </p:tav>
                                        <p:tav tm="100000">
                                          <p:val>
                                            <p:strVal val="#ppt_x"/>
                                          </p:val>
                                        </p:tav>
                                      </p:tavLst>
                                    </p:anim>
                                    <p:anim calcmode="lin" valueType="num">
                                      <p:cBhvr>
                                        <p:cTn id="12" dur="15000" fill="hold"/>
                                        <p:tgtEl>
                                          <p:spTgt spid="96259">
                                            <p:txEl>
                                              <p:pRg st="0" end="0"/>
                                            </p:txEl>
                                          </p:spTgt>
                                        </p:tgtEl>
                                        <p:attrNameLst>
                                          <p:attrName>ppt_y</p:attrName>
                                        </p:attrNameLst>
                                      </p:cBhvr>
                                      <p:tavLst>
                                        <p:tav tm="0">
                                          <p:val>
                                            <p:strVal val="#ppt_y+1"/>
                                          </p:val>
                                        </p:tav>
                                        <p:tav tm="100000">
                                          <p:val>
                                            <p:strVal val="#ppt_y-1"/>
                                          </p:val>
                                        </p:tav>
                                      </p:tavLst>
                                    </p:anim>
                                  </p:childTnLst>
                                </p:cTn>
                              </p:par>
                              <p:par>
                                <p:cTn id="13" presetID="28" presetClass="entr" presetSubtype="0" fill="hold" nodeType="withEffect">
                                  <p:stCondLst>
                                    <p:cond delay="0"/>
                                  </p:stCondLst>
                                  <p:childTnLst>
                                    <p:set>
                                      <p:cBhvr>
                                        <p:cTn id="14" dur="1" fill="hold">
                                          <p:stCondLst>
                                            <p:cond delay="0"/>
                                          </p:stCondLst>
                                        </p:cTn>
                                        <p:tgtEl>
                                          <p:spTgt spid="96259">
                                            <p:txEl>
                                              <p:pRg st="2" end="2"/>
                                            </p:txEl>
                                          </p:spTgt>
                                        </p:tgtEl>
                                        <p:attrNameLst>
                                          <p:attrName>style.visibility</p:attrName>
                                        </p:attrNameLst>
                                      </p:cBhvr>
                                      <p:to>
                                        <p:strVal val="visible"/>
                                      </p:to>
                                    </p:set>
                                    <p:anim calcmode="lin" valueType="num">
                                      <p:cBhvr>
                                        <p:cTn id="15" dur="15000" fill="hold"/>
                                        <p:tgtEl>
                                          <p:spTgt spid="96259">
                                            <p:txEl>
                                              <p:pRg st="2" end="2"/>
                                            </p:txEl>
                                          </p:spTgt>
                                        </p:tgtEl>
                                        <p:attrNameLst>
                                          <p:attrName>ppt_x</p:attrName>
                                        </p:attrNameLst>
                                      </p:cBhvr>
                                      <p:tavLst>
                                        <p:tav tm="0">
                                          <p:val>
                                            <p:strVal val="#ppt_x"/>
                                          </p:val>
                                        </p:tav>
                                        <p:tav tm="100000">
                                          <p:val>
                                            <p:strVal val="#ppt_x"/>
                                          </p:val>
                                        </p:tav>
                                      </p:tavLst>
                                    </p:anim>
                                    <p:anim calcmode="lin" valueType="num">
                                      <p:cBhvr>
                                        <p:cTn id="16" dur="15000" fill="hold"/>
                                        <p:tgtEl>
                                          <p:spTgt spid="96259">
                                            <p:txEl>
                                              <p:pRg st="2" end="2"/>
                                            </p:txEl>
                                          </p:spTgt>
                                        </p:tgtEl>
                                        <p:attrNameLst>
                                          <p:attrName>ppt_y</p:attrName>
                                        </p:attrNameLst>
                                      </p:cBhvr>
                                      <p:tavLst>
                                        <p:tav tm="0">
                                          <p:val>
                                            <p:strVal val="#ppt_y+1"/>
                                          </p:val>
                                        </p:tav>
                                        <p:tav tm="100000">
                                          <p:val>
                                            <p:strVal val="#ppt_y-1"/>
                                          </p:val>
                                        </p:tav>
                                      </p:tavLst>
                                    </p:anim>
                                  </p:childTnLst>
                                </p:cTn>
                              </p:par>
                              <p:par>
                                <p:cTn id="17" presetID="28" presetClass="entr" presetSubtype="0" fill="hold" nodeType="withEffect">
                                  <p:stCondLst>
                                    <p:cond delay="0"/>
                                  </p:stCondLst>
                                  <p:childTnLst>
                                    <p:set>
                                      <p:cBhvr>
                                        <p:cTn id="18" dur="1" fill="hold">
                                          <p:stCondLst>
                                            <p:cond delay="0"/>
                                          </p:stCondLst>
                                        </p:cTn>
                                        <p:tgtEl>
                                          <p:spTgt spid="96259">
                                            <p:txEl>
                                              <p:pRg st="3" end="3"/>
                                            </p:txEl>
                                          </p:spTgt>
                                        </p:tgtEl>
                                        <p:attrNameLst>
                                          <p:attrName>style.visibility</p:attrName>
                                        </p:attrNameLst>
                                      </p:cBhvr>
                                      <p:to>
                                        <p:strVal val="visible"/>
                                      </p:to>
                                    </p:set>
                                    <p:anim calcmode="lin" valueType="num">
                                      <p:cBhvr>
                                        <p:cTn id="19" dur="15000" fill="hold"/>
                                        <p:tgtEl>
                                          <p:spTgt spid="96259">
                                            <p:txEl>
                                              <p:pRg st="3" end="3"/>
                                            </p:txEl>
                                          </p:spTgt>
                                        </p:tgtEl>
                                        <p:attrNameLst>
                                          <p:attrName>ppt_x</p:attrName>
                                        </p:attrNameLst>
                                      </p:cBhvr>
                                      <p:tavLst>
                                        <p:tav tm="0">
                                          <p:val>
                                            <p:strVal val="#ppt_x"/>
                                          </p:val>
                                        </p:tav>
                                        <p:tav tm="100000">
                                          <p:val>
                                            <p:strVal val="#ppt_x"/>
                                          </p:val>
                                        </p:tav>
                                      </p:tavLst>
                                    </p:anim>
                                    <p:anim calcmode="lin" valueType="num">
                                      <p:cBhvr>
                                        <p:cTn id="20" dur="15000" fill="hold"/>
                                        <p:tgtEl>
                                          <p:spTgt spid="96259">
                                            <p:txEl>
                                              <p:pRg st="3" end="3"/>
                                            </p:txEl>
                                          </p:spTgt>
                                        </p:tgtEl>
                                        <p:attrNameLst>
                                          <p:attrName>ppt_y</p:attrName>
                                        </p:attrNameLst>
                                      </p:cBhvr>
                                      <p:tavLst>
                                        <p:tav tm="0">
                                          <p:val>
                                            <p:strVal val="#ppt_y+1"/>
                                          </p:val>
                                        </p:tav>
                                        <p:tav tm="100000">
                                          <p:val>
                                            <p:strVal val="#ppt_y-1"/>
                                          </p:val>
                                        </p:tav>
                                      </p:tavLst>
                                    </p:anim>
                                  </p:childTnLst>
                                </p:cTn>
                              </p:par>
                              <p:par>
                                <p:cTn id="21" presetID="28" presetClass="entr" presetSubtype="0" fill="hold" nodeType="withEffect">
                                  <p:stCondLst>
                                    <p:cond delay="0"/>
                                  </p:stCondLst>
                                  <p:childTnLst>
                                    <p:set>
                                      <p:cBhvr>
                                        <p:cTn id="22" dur="1" fill="hold">
                                          <p:stCondLst>
                                            <p:cond delay="0"/>
                                          </p:stCondLst>
                                        </p:cTn>
                                        <p:tgtEl>
                                          <p:spTgt spid="96259">
                                            <p:txEl>
                                              <p:pRg st="4" end="4"/>
                                            </p:txEl>
                                          </p:spTgt>
                                        </p:tgtEl>
                                        <p:attrNameLst>
                                          <p:attrName>style.visibility</p:attrName>
                                        </p:attrNameLst>
                                      </p:cBhvr>
                                      <p:to>
                                        <p:strVal val="visible"/>
                                      </p:to>
                                    </p:set>
                                    <p:anim calcmode="lin" valueType="num">
                                      <p:cBhvr>
                                        <p:cTn id="23" dur="15000" fill="hold"/>
                                        <p:tgtEl>
                                          <p:spTgt spid="96259">
                                            <p:txEl>
                                              <p:pRg st="4" end="4"/>
                                            </p:txEl>
                                          </p:spTgt>
                                        </p:tgtEl>
                                        <p:attrNameLst>
                                          <p:attrName>ppt_x</p:attrName>
                                        </p:attrNameLst>
                                      </p:cBhvr>
                                      <p:tavLst>
                                        <p:tav tm="0">
                                          <p:val>
                                            <p:strVal val="#ppt_x"/>
                                          </p:val>
                                        </p:tav>
                                        <p:tav tm="100000">
                                          <p:val>
                                            <p:strVal val="#ppt_x"/>
                                          </p:val>
                                        </p:tav>
                                      </p:tavLst>
                                    </p:anim>
                                    <p:anim calcmode="lin" valueType="num">
                                      <p:cBhvr>
                                        <p:cTn id="24" dur="15000" fill="hold"/>
                                        <p:tgtEl>
                                          <p:spTgt spid="96259">
                                            <p:txEl>
                                              <p:pRg st="4" end="4"/>
                                            </p:txEl>
                                          </p:spTgt>
                                        </p:tgtEl>
                                        <p:attrNameLst>
                                          <p:attrName>ppt_y</p:attrName>
                                        </p:attrNameLst>
                                      </p:cBhvr>
                                      <p:tavLst>
                                        <p:tav tm="0">
                                          <p:val>
                                            <p:strVal val="#ppt_y+1"/>
                                          </p:val>
                                        </p:tav>
                                        <p:tav tm="100000">
                                          <p:val>
                                            <p:strVal val="#ppt_y-1"/>
                                          </p:val>
                                        </p:tav>
                                      </p:tavLst>
                                    </p:anim>
                                  </p:childTnLst>
                                </p:cTn>
                              </p:par>
                              <p:par>
                                <p:cTn id="25" presetID="28" presetClass="entr" presetSubtype="0" fill="hold" nodeType="withEffect">
                                  <p:stCondLst>
                                    <p:cond delay="0"/>
                                  </p:stCondLst>
                                  <p:childTnLst>
                                    <p:set>
                                      <p:cBhvr>
                                        <p:cTn id="26" dur="1" fill="hold">
                                          <p:stCondLst>
                                            <p:cond delay="0"/>
                                          </p:stCondLst>
                                        </p:cTn>
                                        <p:tgtEl>
                                          <p:spTgt spid="96259">
                                            <p:txEl>
                                              <p:pRg st="5" end="5"/>
                                            </p:txEl>
                                          </p:spTgt>
                                        </p:tgtEl>
                                        <p:attrNameLst>
                                          <p:attrName>style.visibility</p:attrName>
                                        </p:attrNameLst>
                                      </p:cBhvr>
                                      <p:to>
                                        <p:strVal val="visible"/>
                                      </p:to>
                                    </p:set>
                                    <p:anim calcmode="lin" valueType="num">
                                      <p:cBhvr>
                                        <p:cTn id="27" dur="15000" fill="hold"/>
                                        <p:tgtEl>
                                          <p:spTgt spid="96259">
                                            <p:txEl>
                                              <p:pRg st="5" end="5"/>
                                            </p:txEl>
                                          </p:spTgt>
                                        </p:tgtEl>
                                        <p:attrNameLst>
                                          <p:attrName>ppt_x</p:attrName>
                                        </p:attrNameLst>
                                      </p:cBhvr>
                                      <p:tavLst>
                                        <p:tav tm="0">
                                          <p:val>
                                            <p:strVal val="#ppt_x"/>
                                          </p:val>
                                        </p:tav>
                                        <p:tav tm="100000">
                                          <p:val>
                                            <p:strVal val="#ppt_x"/>
                                          </p:val>
                                        </p:tav>
                                      </p:tavLst>
                                    </p:anim>
                                    <p:anim calcmode="lin" valueType="num">
                                      <p:cBhvr>
                                        <p:cTn id="28" dur="15000" fill="hold"/>
                                        <p:tgtEl>
                                          <p:spTgt spid="96259">
                                            <p:txEl>
                                              <p:pRg st="5" end="5"/>
                                            </p:txEl>
                                          </p:spTgt>
                                        </p:tgtEl>
                                        <p:attrNameLst>
                                          <p:attrName>ppt_y</p:attrName>
                                        </p:attrNameLst>
                                      </p:cBhvr>
                                      <p:tavLst>
                                        <p:tav tm="0">
                                          <p:val>
                                            <p:strVal val="#ppt_y+1"/>
                                          </p:val>
                                        </p:tav>
                                        <p:tav tm="100000">
                                          <p:val>
                                            <p:strVal val="#ppt_y-1"/>
                                          </p:val>
                                        </p:tav>
                                      </p:tavLst>
                                    </p:anim>
                                  </p:childTnLst>
                                </p:cTn>
                              </p:par>
                              <p:par>
                                <p:cTn id="29" presetID="28" presetClass="entr" presetSubtype="0" fill="hold" nodeType="withEffect">
                                  <p:stCondLst>
                                    <p:cond delay="0"/>
                                  </p:stCondLst>
                                  <p:childTnLst>
                                    <p:set>
                                      <p:cBhvr>
                                        <p:cTn id="30" dur="1" fill="hold">
                                          <p:stCondLst>
                                            <p:cond delay="0"/>
                                          </p:stCondLst>
                                        </p:cTn>
                                        <p:tgtEl>
                                          <p:spTgt spid="96259">
                                            <p:txEl>
                                              <p:pRg st="6" end="6"/>
                                            </p:txEl>
                                          </p:spTgt>
                                        </p:tgtEl>
                                        <p:attrNameLst>
                                          <p:attrName>style.visibility</p:attrName>
                                        </p:attrNameLst>
                                      </p:cBhvr>
                                      <p:to>
                                        <p:strVal val="visible"/>
                                      </p:to>
                                    </p:set>
                                    <p:anim calcmode="lin" valueType="num">
                                      <p:cBhvr>
                                        <p:cTn id="31" dur="15000" fill="hold"/>
                                        <p:tgtEl>
                                          <p:spTgt spid="96259">
                                            <p:txEl>
                                              <p:pRg st="6" end="6"/>
                                            </p:txEl>
                                          </p:spTgt>
                                        </p:tgtEl>
                                        <p:attrNameLst>
                                          <p:attrName>ppt_x</p:attrName>
                                        </p:attrNameLst>
                                      </p:cBhvr>
                                      <p:tavLst>
                                        <p:tav tm="0">
                                          <p:val>
                                            <p:strVal val="#ppt_x"/>
                                          </p:val>
                                        </p:tav>
                                        <p:tav tm="100000">
                                          <p:val>
                                            <p:strVal val="#ppt_x"/>
                                          </p:val>
                                        </p:tav>
                                      </p:tavLst>
                                    </p:anim>
                                    <p:anim calcmode="lin" valueType="num">
                                      <p:cBhvr>
                                        <p:cTn id="32" dur="15000" fill="hold"/>
                                        <p:tgtEl>
                                          <p:spTgt spid="96259">
                                            <p:txEl>
                                              <p:pRg st="6" end="6"/>
                                            </p:txEl>
                                          </p:spTgt>
                                        </p:tgtEl>
                                        <p:attrNameLst>
                                          <p:attrName>ppt_y</p:attrName>
                                        </p:attrNameLst>
                                      </p:cBhvr>
                                      <p:tavLst>
                                        <p:tav tm="0">
                                          <p:val>
                                            <p:strVal val="#ppt_y+1"/>
                                          </p:val>
                                        </p:tav>
                                        <p:tav tm="100000">
                                          <p:val>
                                            <p:strVal val="#ppt_y-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58"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1 - Ορθογώνιο"/>
          <p:cNvSpPr>
            <a:spLocks noChangeArrowheads="1"/>
          </p:cNvSpPr>
          <p:nvPr/>
        </p:nvSpPr>
        <p:spPr bwMode="auto">
          <a:xfrm>
            <a:off x="2428875" y="2000250"/>
            <a:ext cx="5857875" cy="584200"/>
          </a:xfrm>
          <a:prstGeom prst="rect">
            <a:avLst/>
          </a:prstGeom>
          <a:noFill/>
          <a:ln w="9525">
            <a:noFill/>
            <a:miter lim="800000"/>
            <a:headEnd/>
            <a:tailEnd/>
          </a:ln>
        </p:spPr>
        <p:txBody>
          <a:bodyPr>
            <a:spAutoFit/>
          </a:bodyPr>
          <a:lstStyle/>
          <a:p>
            <a:r>
              <a:rPr lang="el-GR" sz="3200" b="1"/>
              <a:t>Αφίσες των ομάδων</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C:\Documents and Settings\xrysa\Τα έγγραφά μου\Projects\Ανθρώπινα Δικαιώματα\Τελικά κείμενα ομάδων\2012-01-13\IMAGE0002.JPG"/>
          <p:cNvPicPr>
            <a:picLocks noChangeAspect="1" noChangeArrowheads="1"/>
          </p:cNvPicPr>
          <p:nvPr/>
        </p:nvPicPr>
        <p:blipFill>
          <a:blip r:embed="rId2"/>
          <a:srcRect/>
          <a:stretch>
            <a:fillRect/>
          </a:stretch>
        </p:blipFill>
        <p:spPr bwMode="auto">
          <a:xfrm>
            <a:off x="0" y="642938"/>
            <a:ext cx="2786063" cy="3802062"/>
          </a:xfrm>
          <a:prstGeom prst="rect">
            <a:avLst/>
          </a:prstGeom>
          <a:noFill/>
          <a:ln w="9525">
            <a:noFill/>
            <a:miter lim="800000"/>
            <a:headEnd/>
            <a:tailEnd/>
          </a:ln>
        </p:spPr>
      </p:pic>
      <p:pic>
        <p:nvPicPr>
          <p:cNvPr id="47107" name="Picture 3" descr="C:\Documents and Settings\xrysa\Τα έγγραφά μου\Projects\Ανθρώπινα Δικαιώματα\Τελικά κείμενα ομάδων\2012-01-13\IMAGE0003.JPG"/>
          <p:cNvPicPr>
            <a:picLocks noChangeAspect="1" noChangeArrowheads="1"/>
          </p:cNvPicPr>
          <p:nvPr/>
        </p:nvPicPr>
        <p:blipFill>
          <a:blip r:embed="rId3"/>
          <a:srcRect/>
          <a:stretch>
            <a:fillRect/>
          </a:stretch>
        </p:blipFill>
        <p:spPr bwMode="auto">
          <a:xfrm>
            <a:off x="5500688" y="0"/>
            <a:ext cx="2495550" cy="3438525"/>
          </a:xfrm>
          <a:prstGeom prst="rect">
            <a:avLst/>
          </a:prstGeom>
          <a:noFill/>
          <a:ln w="9525">
            <a:noFill/>
            <a:miter lim="800000"/>
            <a:headEnd/>
            <a:tailEnd/>
          </a:ln>
        </p:spPr>
      </p:pic>
      <p:pic>
        <p:nvPicPr>
          <p:cNvPr id="47108" name="Picture 4" descr="C:\Documents and Settings\xrysa\Τα έγγραφά μου\Projects\Ανθρώπινα Δικαιώματα\Τελικά κείμενα ομάδων\2012-01-13\IMAGE0001.JPG"/>
          <p:cNvPicPr>
            <a:picLocks noChangeAspect="1" noChangeArrowheads="1"/>
          </p:cNvPicPr>
          <p:nvPr/>
        </p:nvPicPr>
        <p:blipFill>
          <a:blip r:embed="rId4"/>
          <a:srcRect/>
          <a:stretch>
            <a:fillRect/>
          </a:stretch>
        </p:blipFill>
        <p:spPr bwMode="auto">
          <a:xfrm>
            <a:off x="6429375" y="3286125"/>
            <a:ext cx="2470150" cy="3357563"/>
          </a:xfrm>
          <a:prstGeom prst="rect">
            <a:avLst/>
          </a:prstGeom>
          <a:noFill/>
          <a:ln w="9525">
            <a:noFill/>
            <a:miter lim="800000"/>
            <a:headEnd/>
            <a:tailEnd/>
          </a:ln>
        </p:spPr>
      </p:pic>
      <p:pic>
        <p:nvPicPr>
          <p:cNvPr id="47109" name="Picture 5" descr="C:\Documents and Settings\xrysa\Τα έγγραφά μου\Projects\Ανθρώπινα Δικαιώματα\Τελικά κείμενα ομάδων\2012-01-13\IMAGE0004.JPG"/>
          <p:cNvPicPr>
            <a:picLocks noChangeAspect="1" noChangeArrowheads="1"/>
          </p:cNvPicPr>
          <p:nvPr/>
        </p:nvPicPr>
        <p:blipFill>
          <a:blip r:embed="rId5"/>
          <a:srcRect/>
          <a:stretch>
            <a:fillRect/>
          </a:stretch>
        </p:blipFill>
        <p:spPr bwMode="auto">
          <a:xfrm>
            <a:off x="2928938" y="2571750"/>
            <a:ext cx="2514600" cy="34083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C:\Documents and Settings\xrysa\Τα έγγραφά μου\Projects\Ανθρώπινα Δικαιώματα\Τελικά κείμενα ομάδων\2012-01-13\IMAGE0001.JPG"/>
          <p:cNvPicPr>
            <a:picLocks noChangeAspect="1" noChangeArrowheads="1"/>
          </p:cNvPicPr>
          <p:nvPr/>
        </p:nvPicPr>
        <p:blipFill>
          <a:blip r:embed="rId2"/>
          <a:srcRect/>
          <a:stretch>
            <a:fillRect/>
          </a:stretch>
        </p:blipFill>
        <p:spPr bwMode="auto">
          <a:xfrm>
            <a:off x="2047875" y="28575"/>
            <a:ext cx="5024438" cy="68294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C:\Documents and Settings\xrysa\Τα έγγραφά μου\Projects\Ανθρώπινα Δικαιώματα\Τελικά κείμενα ομάδων\2012-01-13\IMAGE0003.JPG"/>
          <p:cNvPicPr>
            <a:picLocks noChangeAspect="1" noChangeArrowheads="1"/>
          </p:cNvPicPr>
          <p:nvPr/>
        </p:nvPicPr>
        <p:blipFill>
          <a:blip r:embed="rId2"/>
          <a:srcRect/>
          <a:stretch>
            <a:fillRect/>
          </a:stretch>
        </p:blipFill>
        <p:spPr bwMode="auto">
          <a:xfrm>
            <a:off x="2071688" y="82550"/>
            <a:ext cx="4929187" cy="6791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C:\Documents and Settings\xrysa\Τα έγγραφά μου\Projects\Ανθρώπινα Δικαιώματα\Τελικά κείμενα ομάδων\2012-01-13\IMAGE0002.JPG"/>
          <p:cNvPicPr>
            <a:picLocks noChangeAspect="1" noChangeArrowheads="1"/>
          </p:cNvPicPr>
          <p:nvPr/>
        </p:nvPicPr>
        <p:blipFill>
          <a:blip r:embed="rId2"/>
          <a:srcRect/>
          <a:stretch>
            <a:fillRect/>
          </a:stretch>
        </p:blipFill>
        <p:spPr bwMode="auto">
          <a:xfrm>
            <a:off x="2000250" y="15875"/>
            <a:ext cx="5013325" cy="6842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descr="C:\Documents and Settings\xrysa\Τα έγγραφά μου\Projects\Ανθρώπινα Δικαιώματα\Τελικά κείμενα ομάδων\2012-01-13\IMAGE0004.JPG"/>
          <p:cNvPicPr>
            <a:picLocks noChangeAspect="1" noChangeArrowheads="1"/>
          </p:cNvPicPr>
          <p:nvPr/>
        </p:nvPicPr>
        <p:blipFill>
          <a:blip r:embed="rId2"/>
          <a:srcRect/>
          <a:stretch>
            <a:fillRect/>
          </a:stretch>
        </p:blipFill>
        <p:spPr bwMode="auto">
          <a:xfrm>
            <a:off x="2043113" y="0"/>
            <a:ext cx="5057775"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pPr eaLnBrk="1" fontAlgn="auto" hangingPunct="1">
              <a:spcAft>
                <a:spcPts val="0"/>
              </a:spcAft>
              <a:defRPr/>
            </a:pPr>
            <a:r>
              <a:rPr lang="el-GR" dirty="0" smtClean="0">
                <a:solidFill>
                  <a:schemeClr val="tx2">
                    <a:satMod val="130000"/>
                  </a:schemeClr>
                </a:solidFill>
              </a:rPr>
              <a:t>ΑΝΘΡΩΠΙΝΑ ΔΙΚΑΙΩΜΑΤΑ ΣΤΗΝ               		       ΕΡΓΑΣΙΑ</a:t>
            </a:r>
            <a:endParaRPr lang="el-GR" dirty="0">
              <a:solidFill>
                <a:schemeClr val="tx2">
                  <a:satMod val="130000"/>
                </a:schemeClr>
              </a:solidFill>
            </a:endParaRPr>
          </a:p>
        </p:txBody>
      </p:sp>
      <p:sp>
        <p:nvSpPr>
          <p:cNvPr id="3" name="Θέση περιεχομένου 2"/>
          <p:cNvSpPr>
            <a:spLocks noGrp="1"/>
          </p:cNvSpPr>
          <p:nvPr>
            <p:ph idx="1"/>
          </p:nvPr>
        </p:nvSpPr>
        <p:spPr/>
        <p:txBody>
          <a:bodyPr/>
          <a:lstStyle/>
          <a:p>
            <a:pPr algn="ctr" eaLnBrk="1" hangingPunct="1"/>
            <a:r>
              <a:rPr lang="el-GR" smtClean="0"/>
              <a:t>Η εργασία αποτελεί ένα αναφαίρετο δικαίωμα του ανθρώπου, όταν εργάζεται με εξασφαλισμένη  και σταθερή εργασία χωρίς τα σπάθη της απόλυσης, έτσι ώστε να μπορεί να οργανώσει τη ζωή του και να είναι παραγωγικός  και δημιουργικός ως προς την δουλειά του.</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3" presetClass="entr" presetSubtype="16" fill="hold" grpId="0"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plus(in)">
                                      <p:cBhvr>
                                        <p:cTn id="16"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eaLnBrk="1" fontAlgn="auto" hangingPunct="1">
              <a:spcAft>
                <a:spcPts val="0"/>
              </a:spcAft>
              <a:defRPr/>
            </a:pPr>
            <a:r>
              <a:rPr lang="el-GR" dirty="0" smtClean="0">
                <a:solidFill>
                  <a:schemeClr val="tx2">
                    <a:satMod val="130000"/>
                  </a:schemeClr>
                </a:solidFill>
              </a:rPr>
              <a:t>ΠΑΙΔΙΚΗ ΕΡΓΑΣΙΑ</a:t>
            </a:r>
            <a:endParaRPr lang="el-GR" dirty="0">
              <a:solidFill>
                <a:schemeClr val="tx2">
                  <a:satMod val="130000"/>
                </a:schemeClr>
              </a:solidFill>
            </a:endParaRPr>
          </a:p>
        </p:txBody>
      </p:sp>
      <p:sp>
        <p:nvSpPr>
          <p:cNvPr id="3" name="Θέση περιεχομένου 2"/>
          <p:cNvSpPr>
            <a:spLocks noGrp="1"/>
          </p:cNvSpPr>
          <p:nvPr>
            <p:ph idx="1"/>
          </p:nvPr>
        </p:nvSpPr>
        <p:spPr>
          <a:xfrm>
            <a:off x="1331913" y="1196975"/>
            <a:ext cx="7602537" cy="5545138"/>
          </a:xfrm>
        </p:spPr>
        <p:txBody>
          <a:bodyPr>
            <a:normAutofit fontScale="92500" lnSpcReduction="10000"/>
          </a:bodyPr>
          <a:lstStyle/>
          <a:p>
            <a:pPr marL="365760" indent="-283464" eaLnBrk="1" fontAlgn="auto" hangingPunct="1">
              <a:spcAft>
                <a:spcPts val="0"/>
              </a:spcAft>
              <a:buFont typeface="Wingdings 2"/>
              <a:buChar char=""/>
              <a:defRPr/>
            </a:pPr>
            <a:r>
              <a:rPr lang="el-GR" dirty="0" smtClean="0"/>
              <a:t>Η παιδική εργασία αποτελεί μια από τις πλέον στυγνές μορφές εκμετάλλευσης.</a:t>
            </a:r>
          </a:p>
          <a:p>
            <a:pPr marL="365760" indent="-283464" eaLnBrk="1" fontAlgn="auto" hangingPunct="1">
              <a:spcAft>
                <a:spcPts val="0"/>
              </a:spcAft>
              <a:buFont typeface="Wingdings 2"/>
              <a:buChar char=""/>
              <a:defRPr/>
            </a:pPr>
            <a:r>
              <a:rPr lang="el-GR" dirty="0" smtClean="0"/>
              <a:t>Η διεθνής κοινότητα και σχεδόν όλες οι κυβερνήσεις έχουν ταχθεί ενεργά υπέρ της εξάλειψης κάθε μορφής παιδικής εργασίας.</a:t>
            </a:r>
          </a:p>
          <a:p>
            <a:pPr marL="365760" indent="-283464" eaLnBrk="1" fontAlgn="auto" hangingPunct="1">
              <a:spcAft>
                <a:spcPts val="0"/>
              </a:spcAft>
              <a:buFont typeface="Wingdings 2"/>
              <a:buChar char=""/>
              <a:defRPr/>
            </a:pPr>
            <a:r>
              <a:rPr lang="el-GR" dirty="0" smtClean="0"/>
              <a:t>Το ελάχιστο όριο ηλικίας εισόδου στην αγορά εργασίας δεν μπορεί να είναι μικρότερο από την ηλικία ολοκλήρωσης της υποχρεωτικής σχολικής εκπαίδευσης και σε κάθε περίπτωση δεν μπορεί να είναι μικρότερο από την ηλικία των 15 ετών.</a:t>
            </a:r>
          </a:p>
          <a:p>
            <a:pPr marL="365760" indent="-283464" eaLnBrk="1" fontAlgn="auto" hangingPunct="1">
              <a:spcAft>
                <a:spcPts val="0"/>
              </a:spcAft>
              <a:buFont typeface="Wingdings 2"/>
              <a:buChar char=""/>
              <a:defRPr/>
            </a:pPr>
            <a:endParaRPr lang="el-GR" dirty="0" smtClean="0"/>
          </a:p>
          <a:p>
            <a:pPr marL="365760" indent="-283464" eaLnBrk="1" fontAlgn="auto" hangingPunct="1">
              <a:spcAft>
                <a:spcPts val="0"/>
              </a:spcAft>
              <a:buFont typeface="Wingdings 2"/>
              <a:buChar char=""/>
              <a:defRPr/>
            </a:pPr>
            <a:endParaRPr lang="el-GR" dirty="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ssolve">
                                      <p:cBhvr>
                                        <p:cTn id="12" dur="500"/>
                                        <p:tgtEl>
                                          <p:spTgt spid="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dissolve">
                                      <p:cBhvr>
                                        <p:cTn id="17" dur="500"/>
                                        <p:tgtEl>
                                          <p:spTgt spid="3">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dissolve">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3429000" y="2643188"/>
            <a:ext cx="2824163" cy="1879600"/>
          </a:xfrm>
          <a:prstGeom prst="rect">
            <a:avLst/>
          </a:prstGeom>
          <a:noFill/>
          <a:ln w="9525">
            <a:noFill/>
            <a:miter lim="800000"/>
            <a:headEnd/>
            <a:tailEnd/>
          </a:ln>
        </p:spPr>
      </p:pic>
      <p:pic>
        <p:nvPicPr>
          <p:cNvPr id="3075" name="Picture 3"/>
          <p:cNvPicPr>
            <a:picLocks noChangeAspect="1" noChangeArrowheads="1"/>
          </p:cNvPicPr>
          <p:nvPr/>
        </p:nvPicPr>
        <p:blipFill>
          <a:blip r:embed="rId3"/>
          <a:srcRect/>
          <a:stretch>
            <a:fillRect/>
          </a:stretch>
        </p:blipFill>
        <p:spPr bwMode="auto">
          <a:xfrm>
            <a:off x="0" y="0"/>
            <a:ext cx="3214688" cy="3006725"/>
          </a:xfrm>
          <a:prstGeom prst="rect">
            <a:avLst/>
          </a:prstGeom>
          <a:noFill/>
          <a:ln w="9525">
            <a:noFill/>
            <a:miter lim="800000"/>
            <a:headEnd/>
            <a:tailEnd/>
          </a:ln>
        </p:spPr>
      </p:pic>
      <p:pic>
        <p:nvPicPr>
          <p:cNvPr id="3076" name="Picture 4"/>
          <p:cNvPicPr>
            <a:picLocks noChangeAspect="1" noChangeArrowheads="1"/>
          </p:cNvPicPr>
          <p:nvPr/>
        </p:nvPicPr>
        <p:blipFill>
          <a:blip r:embed="rId4"/>
          <a:srcRect/>
          <a:stretch>
            <a:fillRect/>
          </a:stretch>
        </p:blipFill>
        <p:spPr bwMode="auto">
          <a:xfrm>
            <a:off x="5946775" y="0"/>
            <a:ext cx="3197225" cy="2286000"/>
          </a:xfrm>
          <a:prstGeom prst="rect">
            <a:avLst/>
          </a:prstGeom>
          <a:noFill/>
          <a:ln w="9525">
            <a:noFill/>
            <a:miter lim="800000"/>
            <a:headEnd/>
            <a:tailEnd/>
          </a:ln>
        </p:spPr>
      </p:pic>
      <p:pic>
        <p:nvPicPr>
          <p:cNvPr id="3077" name="Picture 5"/>
          <p:cNvPicPr>
            <a:picLocks noChangeAspect="1" noChangeArrowheads="1"/>
          </p:cNvPicPr>
          <p:nvPr/>
        </p:nvPicPr>
        <p:blipFill>
          <a:blip r:embed="rId5"/>
          <a:srcRect/>
          <a:stretch>
            <a:fillRect/>
          </a:stretch>
        </p:blipFill>
        <p:spPr bwMode="auto">
          <a:xfrm>
            <a:off x="-23813" y="4572000"/>
            <a:ext cx="3238501" cy="2284413"/>
          </a:xfrm>
          <a:prstGeom prst="rect">
            <a:avLst/>
          </a:prstGeom>
          <a:noFill/>
          <a:ln w="9525">
            <a:noFill/>
            <a:miter lim="800000"/>
            <a:headEnd/>
            <a:tailEnd/>
          </a:ln>
        </p:spPr>
      </p:pic>
      <p:pic>
        <p:nvPicPr>
          <p:cNvPr id="3078" name="Picture 6"/>
          <p:cNvPicPr>
            <a:picLocks noChangeAspect="1" noChangeArrowheads="1"/>
          </p:cNvPicPr>
          <p:nvPr/>
        </p:nvPicPr>
        <p:blipFill>
          <a:blip r:embed="rId6"/>
          <a:srcRect/>
          <a:stretch>
            <a:fillRect/>
          </a:stretch>
        </p:blipFill>
        <p:spPr bwMode="auto">
          <a:xfrm>
            <a:off x="6316663" y="4714875"/>
            <a:ext cx="2827337" cy="2143125"/>
          </a:xfrm>
          <a:prstGeom prst="rect">
            <a:avLst/>
          </a:prstGeom>
          <a:noFill/>
          <a:ln w="9525">
            <a:noFill/>
            <a:miter lim="800000"/>
            <a:headEnd/>
            <a:tailEnd/>
          </a:ln>
        </p:spPr>
      </p:pic>
      <p:cxnSp>
        <p:nvCxnSpPr>
          <p:cNvPr id="13" name="Ευθεία γραμμή σύνδεσης 12"/>
          <p:cNvCxnSpPr/>
          <p:nvPr/>
        </p:nvCxnSpPr>
        <p:spPr>
          <a:xfrm>
            <a:off x="3214688" y="2066925"/>
            <a:ext cx="439737" cy="6413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Ευθεία γραμμή σύνδεσης 16"/>
          <p:cNvCxnSpPr/>
          <p:nvPr/>
        </p:nvCxnSpPr>
        <p:spPr>
          <a:xfrm flipH="1" flipV="1">
            <a:off x="6273800" y="4451350"/>
            <a:ext cx="431800" cy="5524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Ευθεία γραμμή σύνδεσης 18"/>
          <p:cNvCxnSpPr/>
          <p:nvPr/>
        </p:nvCxnSpPr>
        <p:spPr>
          <a:xfrm flipH="1">
            <a:off x="6273800" y="1743075"/>
            <a:ext cx="431800" cy="965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Ευθεία γραμμή σύνδεσης 20"/>
          <p:cNvCxnSpPr/>
          <p:nvPr/>
        </p:nvCxnSpPr>
        <p:spPr>
          <a:xfrm flipV="1">
            <a:off x="3214688" y="4451350"/>
            <a:ext cx="439737" cy="84613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animEffect transition="in" filter="strips(downLeft)">
                                      <p:cBhvr>
                                        <p:cTn id="7" dur="500"/>
                                        <p:tgtEl>
                                          <p:spTgt spid="307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3076"/>
                                        </p:tgtEl>
                                        <p:attrNameLst>
                                          <p:attrName>style.visibility</p:attrName>
                                        </p:attrNameLst>
                                      </p:cBhvr>
                                      <p:to>
                                        <p:strVal val="visible"/>
                                      </p:to>
                                    </p:set>
                                    <p:animEffect transition="in" filter="blinds(horizontal)">
                                      <p:cBhvr>
                                        <p:cTn id="12" dur="500"/>
                                        <p:tgtEl>
                                          <p:spTgt spid="307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nodeType="clickEffect">
                                  <p:stCondLst>
                                    <p:cond delay="0"/>
                                  </p:stCondLst>
                                  <p:childTnLst>
                                    <p:set>
                                      <p:cBhvr>
                                        <p:cTn id="16" dur="1" fill="hold">
                                          <p:stCondLst>
                                            <p:cond delay="0"/>
                                          </p:stCondLst>
                                        </p:cTn>
                                        <p:tgtEl>
                                          <p:spTgt spid="3077"/>
                                        </p:tgtEl>
                                        <p:attrNameLst>
                                          <p:attrName>style.visibility</p:attrName>
                                        </p:attrNameLst>
                                      </p:cBhvr>
                                      <p:to>
                                        <p:strVal val="visible"/>
                                      </p:to>
                                    </p:set>
                                    <p:animEffect transition="in" filter="checkerboard(across)">
                                      <p:cBhvr>
                                        <p:cTn id="17" dur="500"/>
                                        <p:tgtEl>
                                          <p:spTgt spid="307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3078"/>
                                        </p:tgtEl>
                                        <p:attrNameLst>
                                          <p:attrName>style.visibility</p:attrName>
                                        </p:attrNameLst>
                                      </p:cBhvr>
                                      <p:to>
                                        <p:strVal val="visible"/>
                                      </p:to>
                                    </p:set>
                                    <p:animEffect transition="in" filter="dissolve">
                                      <p:cBhvr>
                                        <p:cTn id="22" dur="500"/>
                                        <p:tgtEl>
                                          <p:spTgt spid="307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4" presetClass="entr" presetSubtype="10" fill="hold" nodeType="clickEffect">
                                  <p:stCondLst>
                                    <p:cond delay="0"/>
                                  </p:stCondLst>
                                  <p:childTnLst>
                                    <p:set>
                                      <p:cBhvr>
                                        <p:cTn id="26" dur="1" fill="hold">
                                          <p:stCondLst>
                                            <p:cond delay="0"/>
                                          </p:stCondLst>
                                        </p:cTn>
                                        <p:tgtEl>
                                          <p:spTgt spid="3074"/>
                                        </p:tgtEl>
                                        <p:attrNameLst>
                                          <p:attrName>style.visibility</p:attrName>
                                        </p:attrNameLst>
                                      </p:cBhvr>
                                      <p:to>
                                        <p:strVal val="visible"/>
                                      </p:to>
                                    </p:set>
                                    <p:animEffect transition="in" filter="randombar(horizontal)">
                                      <p:cBhvr>
                                        <p:cTn id="27" dur="500"/>
                                        <p:tgtEl>
                                          <p:spTgt spid="3074"/>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1" presetClass="entr" presetSubtype="0" fill="hold" nodeType="click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1000" fill="hold"/>
                                        <p:tgtEl>
                                          <p:spTgt spid="13"/>
                                        </p:tgtEl>
                                        <p:attrNameLst>
                                          <p:attrName>ppt_w</p:attrName>
                                        </p:attrNameLst>
                                      </p:cBhvr>
                                      <p:tavLst>
                                        <p:tav tm="0">
                                          <p:val>
                                            <p:fltVal val="0"/>
                                          </p:val>
                                        </p:tav>
                                        <p:tav tm="100000">
                                          <p:val>
                                            <p:strVal val="#ppt_w"/>
                                          </p:val>
                                        </p:tav>
                                      </p:tavLst>
                                    </p:anim>
                                    <p:anim calcmode="lin" valueType="num">
                                      <p:cBhvr>
                                        <p:cTn id="33" dur="1000" fill="hold"/>
                                        <p:tgtEl>
                                          <p:spTgt spid="13"/>
                                        </p:tgtEl>
                                        <p:attrNameLst>
                                          <p:attrName>ppt_h</p:attrName>
                                        </p:attrNameLst>
                                      </p:cBhvr>
                                      <p:tavLst>
                                        <p:tav tm="0">
                                          <p:val>
                                            <p:fltVal val="0"/>
                                          </p:val>
                                        </p:tav>
                                        <p:tav tm="100000">
                                          <p:val>
                                            <p:strVal val="#ppt_h"/>
                                          </p:val>
                                        </p:tav>
                                      </p:tavLst>
                                    </p:anim>
                                    <p:anim calcmode="lin" valueType="num">
                                      <p:cBhvr>
                                        <p:cTn id="34" dur="1000" fill="hold"/>
                                        <p:tgtEl>
                                          <p:spTgt spid="13"/>
                                        </p:tgtEl>
                                        <p:attrNameLst>
                                          <p:attrName>style.rotation</p:attrName>
                                        </p:attrNameLst>
                                      </p:cBhvr>
                                      <p:tavLst>
                                        <p:tav tm="0">
                                          <p:val>
                                            <p:fltVal val="90"/>
                                          </p:val>
                                        </p:tav>
                                        <p:tav tm="100000">
                                          <p:val>
                                            <p:fltVal val="0"/>
                                          </p:val>
                                        </p:tav>
                                      </p:tavLst>
                                    </p:anim>
                                    <p:animEffect transition="in" filter="fade">
                                      <p:cBhvr>
                                        <p:cTn id="35" dur="1000"/>
                                        <p:tgtEl>
                                          <p:spTgt spid="13"/>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31" presetClass="entr" presetSubtype="0" fill="hold" nodeType="click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p:cTn id="40" dur="1000" fill="hold"/>
                                        <p:tgtEl>
                                          <p:spTgt spid="21"/>
                                        </p:tgtEl>
                                        <p:attrNameLst>
                                          <p:attrName>ppt_w</p:attrName>
                                        </p:attrNameLst>
                                      </p:cBhvr>
                                      <p:tavLst>
                                        <p:tav tm="0">
                                          <p:val>
                                            <p:fltVal val="0"/>
                                          </p:val>
                                        </p:tav>
                                        <p:tav tm="100000">
                                          <p:val>
                                            <p:strVal val="#ppt_w"/>
                                          </p:val>
                                        </p:tav>
                                      </p:tavLst>
                                    </p:anim>
                                    <p:anim calcmode="lin" valueType="num">
                                      <p:cBhvr>
                                        <p:cTn id="41" dur="1000" fill="hold"/>
                                        <p:tgtEl>
                                          <p:spTgt spid="21"/>
                                        </p:tgtEl>
                                        <p:attrNameLst>
                                          <p:attrName>ppt_h</p:attrName>
                                        </p:attrNameLst>
                                      </p:cBhvr>
                                      <p:tavLst>
                                        <p:tav tm="0">
                                          <p:val>
                                            <p:fltVal val="0"/>
                                          </p:val>
                                        </p:tav>
                                        <p:tav tm="100000">
                                          <p:val>
                                            <p:strVal val="#ppt_h"/>
                                          </p:val>
                                        </p:tav>
                                      </p:tavLst>
                                    </p:anim>
                                    <p:anim calcmode="lin" valueType="num">
                                      <p:cBhvr>
                                        <p:cTn id="42" dur="1000" fill="hold"/>
                                        <p:tgtEl>
                                          <p:spTgt spid="21"/>
                                        </p:tgtEl>
                                        <p:attrNameLst>
                                          <p:attrName>style.rotation</p:attrName>
                                        </p:attrNameLst>
                                      </p:cBhvr>
                                      <p:tavLst>
                                        <p:tav tm="0">
                                          <p:val>
                                            <p:fltVal val="90"/>
                                          </p:val>
                                        </p:tav>
                                        <p:tav tm="100000">
                                          <p:val>
                                            <p:fltVal val="0"/>
                                          </p:val>
                                        </p:tav>
                                      </p:tavLst>
                                    </p:anim>
                                    <p:animEffect transition="in" filter="fade">
                                      <p:cBhvr>
                                        <p:cTn id="43" dur="1000"/>
                                        <p:tgtEl>
                                          <p:spTgt spid="21"/>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31" presetClass="entr" presetSubtype="0" fill="hold" nodeType="clickEffect">
                                  <p:stCondLst>
                                    <p:cond delay="0"/>
                                  </p:stCondLst>
                                  <p:childTnLst>
                                    <p:set>
                                      <p:cBhvr>
                                        <p:cTn id="47" dur="1" fill="hold">
                                          <p:stCondLst>
                                            <p:cond delay="0"/>
                                          </p:stCondLst>
                                        </p:cTn>
                                        <p:tgtEl>
                                          <p:spTgt spid="17"/>
                                        </p:tgtEl>
                                        <p:attrNameLst>
                                          <p:attrName>style.visibility</p:attrName>
                                        </p:attrNameLst>
                                      </p:cBhvr>
                                      <p:to>
                                        <p:strVal val="visible"/>
                                      </p:to>
                                    </p:set>
                                    <p:anim calcmode="lin" valueType="num">
                                      <p:cBhvr>
                                        <p:cTn id="48" dur="1000" fill="hold"/>
                                        <p:tgtEl>
                                          <p:spTgt spid="17"/>
                                        </p:tgtEl>
                                        <p:attrNameLst>
                                          <p:attrName>ppt_w</p:attrName>
                                        </p:attrNameLst>
                                      </p:cBhvr>
                                      <p:tavLst>
                                        <p:tav tm="0">
                                          <p:val>
                                            <p:fltVal val="0"/>
                                          </p:val>
                                        </p:tav>
                                        <p:tav tm="100000">
                                          <p:val>
                                            <p:strVal val="#ppt_w"/>
                                          </p:val>
                                        </p:tav>
                                      </p:tavLst>
                                    </p:anim>
                                    <p:anim calcmode="lin" valueType="num">
                                      <p:cBhvr>
                                        <p:cTn id="49" dur="1000" fill="hold"/>
                                        <p:tgtEl>
                                          <p:spTgt spid="17"/>
                                        </p:tgtEl>
                                        <p:attrNameLst>
                                          <p:attrName>ppt_h</p:attrName>
                                        </p:attrNameLst>
                                      </p:cBhvr>
                                      <p:tavLst>
                                        <p:tav tm="0">
                                          <p:val>
                                            <p:fltVal val="0"/>
                                          </p:val>
                                        </p:tav>
                                        <p:tav tm="100000">
                                          <p:val>
                                            <p:strVal val="#ppt_h"/>
                                          </p:val>
                                        </p:tav>
                                      </p:tavLst>
                                    </p:anim>
                                    <p:anim calcmode="lin" valueType="num">
                                      <p:cBhvr>
                                        <p:cTn id="50" dur="1000" fill="hold"/>
                                        <p:tgtEl>
                                          <p:spTgt spid="17"/>
                                        </p:tgtEl>
                                        <p:attrNameLst>
                                          <p:attrName>style.rotation</p:attrName>
                                        </p:attrNameLst>
                                      </p:cBhvr>
                                      <p:tavLst>
                                        <p:tav tm="0">
                                          <p:val>
                                            <p:fltVal val="90"/>
                                          </p:val>
                                        </p:tav>
                                        <p:tav tm="100000">
                                          <p:val>
                                            <p:fltVal val="0"/>
                                          </p:val>
                                        </p:tav>
                                      </p:tavLst>
                                    </p:anim>
                                    <p:animEffect transition="in" filter="fade">
                                      <p:cBhvr>
                                        <p:cTn id="51" dur="1000"/>
                                        <p:tgtEl>
                                          <p:spTgt spid="17"/>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31" presetClass="entr" presetSubtype="0" fill="hold" nodeType="click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1000" fill="hold"/>
                                        <p:tgtEl>
                                          <p:spTgt spid="19"/>
                                        </p:tgtEl>
                                        <p:attrNameLst>
                                          <p:attrName>ppt_w</p:attrName>
                                        </p:attrNameLst>
                                      </p:cBhvr>
                                      <p:tavLst>
                                        <p:tav tm="0">
                                          <p:val>
                                            <p:fltVal val="0"/>
                                          </p:val>
                                        </p:tav>
                                        <p:tav tm="100000">
                                          <p:val>
                                            <p:strVal val="#ppt_w"/>
                                          </p:val>
                                        </p:tav>
                                      </p:tavLst>
                                    </p:anim>
                                    <p:anim calcmode="lin" valueType="num">
                                      <p:cBhvr>
                                        <p:cTn id="57" dur="1000" fill="hold"/>
                                        <p:tgtEl>
                                          <p:spTgt spid="19"/>
                                        </p:tgtEl>
                                        <p:attrNameLst>
                                          <p:attrName>ppt_h</p:attrName>
                                        </p:attrNameLst>
                                      </p:cBhvr>
                                      <p:tavLst>
                                        <p:tav tm="0">
                                          <p:val>
                                            <p:fltVal val="0"/>
                                          </p:val>
                                        </p:tav>
                                        <p:tav tm="100000">
                                          <p:val>
                                            <p:strVal val="#ppt_h"/>
                                          </p:val>
                                        </p:tav>
                                      </p:tavLst>
                                    </p:anim>
                                    <p:anim calcmode="lin" valueType="num">
                                      <p:cBhvr>
                                        <p:cTn id="58" dur="1000" fill="hold"/>
                                        <p:tgtEl>
                                          <p:spTgt spid="19"/>
                                        </p:tgtEl>
                                        <p:attrNameLst>
                                          <p:attrName>style.rotation</p:attrName>
                                        </p:attrNameLst>
                                      </p:cBhvr>
                                      <p:tavLst>
                                        <p:tav tm="0">
                                          <p:val>
                                            <p:fltVal val="90"/>
                                          </p:val>
                                        </p:tav>
                                        <p:tav tm="100000">
                                          <p:val>
                                            <p:fltVal val="0"/>
                                          </p:val>
                                        </p:tav>
                                      </p:tavLst>
                                    </p:anim>
                                    <p:animEffect transition="in" filter="fade">
                                      <p:cBhvr>
                                        <p:cTn id="59"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1 - Ορθογώνιο"/>
          <p:cNvSpPr>
            <a:spLocks noChangeArrowheads="1"/>
          </p:cNvSpPr>
          <p:nvPr/>
        </p:nvSpPr>
        <p:spPr bwMode="auto">
          <a:xfrm>
            <a:off x="1571625" y="1714500"/>
            <a:ext cx="5357813" cy="2800350"/>
          </a:xfrm>
          <a:prstGeom prst="rect">
            <a:avLst/>
          </a:prstGeom>
          <a:noFill/>
          <a:ln w="9525">
            <a:noFill/>
            <a:miter lim="800000"/>
            <a:headEnd/>
            <a:tailEnd/>
          </a:ln>
        </p:spPr>
        <p:txBody>
          <a:bodyPr>
            <a:spAutoFit/>
          </a:bodyPr>
          <a:lstStyle/>
          <a:p>
            <a:pPr algn="ctr"/>
            <a:r>
              <a:rPr lang="el-GR" sz="2000" b="1">
                <a:latin typeface="Comic Sans MS" pitchFamily="66" charset="0"/>
              </a:rPr>
              <a:t>Συντακτική ομάδα</a:t>
            </a:r>
            <a:r>
              <a:rPr lang="en-US" sz="2000" b="1">
                <a:latin typeface="Comic Sans MS" pitchFamily="66" charset="0"/>
              </a:rPr>
              <a:t>: </a:t>
            </a:r>
            <a:r>
              <a:rPr lang="el-GR" sz="2000" b="1">
                <a:latin typeface="Comic Sans MS" pitchFamily="66" charset="0"/>
              </a:rPr>
              <a:t>Οι Δημοκράτες</a:t>
            </a:r>
          </a:p>
          <a:p>
            <a:pPr algn="ctr"/>
            <a:endParaRPr lang="el-GR" sz="2000" b="1">
              <a:latin typeface="Comic Sans MS" pitchFamily="66" charset="0"/>
            </a:endParaRPr>
          </a:p>
          <a:p>
            <a:pPr algn="ctr"/>
            <a:r>
              <a:rPr lang="el-GR" sz="2000">
                <a:latin typeface="Comic Sans MS" pitchFamily="66" charset="0"/>
              </a:rPr>
              <a:t>Βασίλης Αργυρόπουλος</a:t>
            </a:r>
          </a:p>
          <a:p>
            <a:pPr algn="ctr"/>
            <a:r>
              <a:rPr lang="el-GR" sz="2000">
                <a:latin typeface="Comic Sans MS" pitchFamily="66" charset="0"/>
              </a:rPr>
              <a:t>Κώστας Θεμελιώτης</a:t>
            </a:r>
          </a:p>
          <a:p>
            <a:pPr algn="ctr"/>
            <a:r>
              <a:rPr lang="el-GR" sz="2000">
                <a:latin typeface="Comic Sans MS" pitchFamily="66" charset="0"/>
              </a:rPr>
              <a:t>Λευτέρης Πετρίδης</a:t>
            </a:r>
          </a:p>
          <a:p>
            <a:pPr algn="ctr"/>
            <a:r>
              <a:rPr lang="el-GR" sz="2000">
                <a:latin typeface="Comic Sans MS" pitchFamily="66" charset="0"/>
              </a:rPr>
              <a:t>Λεωνίδας Σιφαλέρας</a:t>
            </a:r>
          </a:p>
          <a:p>
            <a:pPr algn="ctr"/>
            <a:r>
              <a:rPr lang="en-US" sz="2000" b="1">
                <a:latin typeface="Comic Sans MS" pitchFamily="66" charset="0"/>
              </a:rPr>
              <a:t> </a:t>
            </a:r>
          </a:p>
          <a:p>
            <a:endParaRPr lang="el-GR" sz="2000">
              <a:latin typeface="Comic Sans MS" pitchFamily="66" charset="0"/>
            </a:endParaRPr>
          </a:p>
          <a:p>
            <a:endParaRPr lang="el-G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1 - Τίτλος"/>
          <p:cNvSpPr>
            <a:spLocks noGrp="1"/>
          </p:cNvSpPr>
          <p:nvPr>
            <p:ph type="ctrTitle"/>
          </p:nvPr>
        </p:nvSpPr>
        <p:spPr>
          <a:xfrm>
            <a:off x="685800" y="285750"/>
            <a:ext cx="7772400" cy="1714500"/>
          </a:xfrm>
        </p:spPr>
        <p:txBody>
          <a:bodyPr/>
          <a:lstStyle/>
          <a:p>
            <a:pPr eaLnBrk="1" hangingPunct="1"/>
            <a:r>
              <a:rPr lang="el-GR" smtClean="0">
                <a:solidFill>
                  <a:srgbClr val="002060"/>
                </a:solidFill>
              </a:rPr>
              <a:t>ΤΙ ΕΙΝΑΙ ΑΝΘΡΩΠΙΝΑ ΔΙΚΑΙΩΜΑΤΑ</a:t>
            </a:r>
            <a:r>
              <a:rPr lang="en-US" smtClean="0">
                <a:solidFill>
                  <a:srgbClr val="002060"/>
                </a:solidFill>
              </a:rPr>
              <a:t>;</a:t>
            </a:r>
            <a:endParaRPr lang="el-GR" smtClean="0">
              <a:solidFill>
                <a:srgbClr val="002060"/>
              </a:solidFill>
            </a:endParaRPr>
          </a:p>
        </p:txBody>
      </p:sp>
      <p:sp>
        <p:nvSpPr>
          <p:cNvPr id="11267" name="2 - Υπότιτλος"/>
          <p:cNvSpPr>
            <a:spLocks noGrp="1"/>
          </p:cNvSpPr>
          <p:nvPr>
            <p:ph type="subTitle" idx="1"/>
          </p:nvPr>
        </p:nvSpPr>
        <p:spPr>
          <a:xfrm>
            <a:off x="1371600" y="2143125"/>
            <a:ext cx="6400800" cy="4286250"/>
          </a:xfrm>
        </p:spPr>
        <p:txBody>
          <a:bodyPr/>
          <a:lstStyle/>
          <a:p>
            <a:pPr eaLnBrk="1" hangingPunct="1"/>
            <a:r>
              <a:rPr lang="el-GR" smtClean="0">
                <a:solidFill>
                  <a:srgbClr val="0070C0"/>
                </a:solidFill>
              </a:rPr>
              <a:t>&lt;&lt;θεμελιώδεις ελευθερίες που δικαιούνται όλοι οι άνθρωποι&gt;&gt;</a:t>
            </a:r>
          </a:p>
          <a:p>
            <a:pPr eaLnBrk="1" hangingPunct="1"/>
            <a:r>
              <a:rPr lang="el-GR" smtClean="0">
                <a:solidFill>
                  <a:srgbClr val="00B0F0"/>
                </a:solidFill>
              </a:rPr>
              <a:t>ΔΙΑΚΡΙΝΟΝΤΑΙ Σ</a:t>
            </a:r>
            <a:r>
              <a:rPr lang="en-US" smtClean="0">
                <a:solidFill>
                  <a:srgbClr val="00B0F0"/>
                </a:solidFill>
              </a:rPr>
              <a:t>E:</a:t>
            </a:r>
          </a:p>
          <a:p>
            <a:pPr eaLnBrk="1" hangingPunct="1"/>
            <a:r>
              <a:rPr lang="en-US" smtClean="0">
                <a:solidFill>
                  <a:srgbClr val="00B0F0"/>
                </a:solidFill>
              </a:rPr>
              <a:t>1.KOIN</a:t>
            </a:r>
            <a:r>
              <a:rPr lang="el-GR" smtClean="0">
                <a:solidFill>
                  <a:srgbClr val="00B0F0"/>
                </a:solidFill>
              </a:rPr>
              <a:t>Ω</a:t>
            </a:r>
            <a:r>
              <a:rPr lang="en-US" smtClean="0">
                <a:solidFill>
                  <a:srgbClr val="00B0F0"/>
                </a:solidFill>
              </a:rPr>
              <a:t>NIKA</a:t>
            </a:r>
            <a:endParaRPr lang="el-GR" smtClean="0">
              <a:solidFill>
                <a:srgbClr val="00B0F0"/>
              </a:solidFill>
            </a:endParaRPr>
          </a:p>
          <a:p>
            <a:pPr eaLnBrk="1" hangingPunct="1"/>
            <a:r>
              <a:rPr lang="el-GR" smtClean="0">
                <a:solidFill>
                  <a:srgbClr val="00B0F0"/>
                </a:solidFill>
              </a:rPr>
              <a:t>2.ΑΤΟΜΙΚΑ  </a:t>
            </a:r>
          </a:p>
          <a:p>
            <a:pPr eaLnBrk="1" hangingPunct="1"/>
            <a:r>
              <a:rPr lang="el-GR" smtClean="0">
                <a:solidFill>
                  <a:srgbClr val="00B0F0"/>
                </a:solidFill>
              </a:rPr>
              <a:t>3.ΠΟΛΙΤΙΚΑ</a:t>
            </a:r>
            <a:endParaRPr lang="el-GR" b="1" smtClean="0">
              <a:solidFill>
                <a:srgbClr val="00B0F0"/>
              </a:solidFill>
            </a:endParaRPr>
          </a:p>
        </p:txBody>
      </p:sp>
      <p:pic>
        <p:nvPicPr>
          <p:cNvPr id="11268" name="Picture 2" descr="F:\εικονες Κικής\human-rights.jpg"/>
          <p:cNvPicPr>
            <a:picLocks noChangeAspect="1" noChangeArrowheads="1"/>
          </p:cNvPicPr>
          <p:nvPr/>
        </p:nvPicPr>
        <p:blipFill>
          <a:blip r:embed="rId3"/>
          <a:srcRect/>
          <a:stretch>
            <a:fillRect/>
          </a:stretch>
        </p:blipFill>
        <p:spPr bwMode="auto">
          <a:xfrm>
            <a:off x="5286375" y="3571875"/>
            <a:ext cx="1833563" cy="1833563"/>
          </a:xfrm>
          <a:prstGeom prst="rect">
            <a:avLst/>
          </a:prstGeom>
          <a:noFill/>
          <a:ln w="9525">
            <a:noFill/>
            <a:miter lim="800000"/>
            <a:headEnd/>
            <a:tailEnd/>
          </a:ln>
        </p:spPr>
      </p:pic>
    </p:spTree>
  </p:cSld>
  <p:clrMapOvr>
    <a:masterClrMapping/>
  </p:clrMapOvr>
  <p:transition>
    <p:dissolve/>
    <p:sndAc>
      <p:stSnd>
        <p:snd r:embed="rId2" name="drumroll.wav" builtIn="1"/>
      </p:stSnd>
    </p:sndAc>
  </p:transition>
  <p:timing>
    <p:tnLst>
      <p:par>
        <p:cTn id="1" dur="indefinite" restart="never" nodeType="tmRoot"/>
      </p:par>
    </p:tnLst>
  </p:timing>
</p:sld>
</file>

<file path=ppt/theme/theme1.xml><?xml version="1.0" encoding="utf-8"?>
<a:theme xmlns:a="http://schemas.openxmlformats.org/drawingml/2006/main" name="Eclipse">
  <a:themeElements>
    <a:clrScheme name="Eclipse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fontScheme name="Eclipse">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clipse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Eclipse 2">
        <a:dk1>
          <a:srgbClr val="000000"/>
        </a:dk1>
        <a:lt1>
          <a:srgbClr val="FFFFFF"/>
        </a:lt1>
        <a:dk2>
          <a:srgbClr val="333366"/>
        </a:dk2>
        <a:lt2>
          <a:srgbClr val="5F5F5F"/>
        </a:lt2>
        <a:accent1>
          <a:srgbClr val="CC99FF"/>
        </a:accent1>
        <a:accent2>
          <a:srgbClr val="99CCCC"/>
        </a:accent2>
        <a:accent3>
          <a:srgbClr val="FFFFFF"/>
        </a:accent3>
        <a:accent4>
          <a:srgbClr val="000000"/>
        </a:accent4>
        <a:accent5>
          <a:srgbClr val="E2CAFF"/>
        </a:accent5>
        <a:accent6>
          <a:srgbClr val="8AB9B9"/>
        </a:accent6>
        <a:hlink>
          <a:srgbClr val="666699"/>
        </a:hlink>
        <a:folHlink>
          <a:srgbClr val="660066"/>
        </a:folHlink>
      </a:clrScheme>
      <a:clrMap bg1="lt1" tx1="dk1" bg2="lt2" tx2="dk2" accent1="accent1" accent2="accent2" accent3="accent3" accent4="accent4" accent5="accent5" accent6="accent6" hlink="hlink" folHlink="folHlink"/>
    </a:extraClrScheme>
    <a:extraClrScheme>
      <a:clrScheme name="Eclipse 3">
        <a:dk1>
          <a:srgbClr val="000000"/>
        </a:dk1>
        <a:lt1>
          <a:srgbClr val="FFFFFF"/>
        </a:lt1>
        <a:dk2>
          <a:srgbClr val="0000CC"/>
        </a:dk2>
        <a:lt2>
          <a:srgbClr val="434343"/>
        </a:lt2>
        <a:accent1>
          <a:srgbClr val="99CC00"/>
        </a:accent1>
        <a:accent2>
          <a:srgbClr val="FFCC00"/>
        </a:accent2>
        <a:accent3>
          <a:srgbClr val="FFFFFF"/>
        </a:accent3>
        <a:accent4>
          <a:srgbClr val="000000"/>
        </a:accent4>
        <a:accent5>
          <a:srgbClr val="CAE2AA"/>
        </a:accent5>
        <a:accent6>
          <a:srgbClr val="E7B900"/>
        </a:accent6>
        <a:hlink>
          <a:srgbClr val="FF0000"/>
        </a:hlink>
        <a:folHlink>
          <a:srgbClr val="808080"/>
        </a:folHlink>
      </a:clrScheme>
      <a:clrMap bg1="lt1" tx1="dk1" bg2="lt2" tx2="dk2" accent1="accent1" accent2="accent2" accent3="accent3" accent4="accent4" accent5="accent5" accent6="accent6" hlink="hlink" folHlink="folHlink"/>
    </a:extraClrScheme>
    <a:extraClrScheme>
      <a:clrScheme name="Eclipse 4">
        <a:dk1>
          <a:srgbClr val="000000"/>
        </a:dk1>
        <a:lt1>
          <a:srgbClr val="64AAAE"/>
        </a:lt1>
        <a:dk2>
          <a:srgbClr val="FFFFCC"/>
        </a:dk2>
        <a:lt2>
          <a:srgbClr val="5F5F5F"/>
        </a:lt2>
        <a:accent1>
          <a:srgbClr val="B4B1DB"/>
        </a:accent1>
        <a:accent2>
          <a:srgbClr val="61C1D7"/>
        </a:accent2>
        <a:accent3>
          <a:srgbClr val="B8D2D3"/>
        </a:accent3>
        <a:accent4>
          <a:srgbClr val="000000"/>
        </a:accent4>
        <a:accent5>
          <a:srgbClr val="D6D5EA"/>
        </a:accent5>
        <a:accent6>
          <a:srgbClr val="57AFC3"/>
        </a:accent6>
        <a:hlink>
          <a:srgbClr val="257177"/>
        </a:hlink>
        <a:folHlink>
          <a:srgbClr val="CCCCCC"/>
        </a:folHlink>
      </a:clrScheme>
      <a:clrMap bg1="lt1" tx1="dk1" bg2="lt2" tx2="dk2" accent1="accent1" accent2="accent2" accent3="accent3" accent4="accent4" accent5="accent5" accent6="accent6" hlink="hlink" folHlink="folHlink"/>
    </a:extraClrScheme>
    <a:extraClrScheme>
      <a:clrScheme name="Eclipse 5">
        <a:dk1>
          <a:srgbClr val="5F5F5F"/>
        </a:dk1>
        <a:lt1>
          <a:srgbClr val="F8F8F8"/>
        </a:lt1>
        <a:dk2>
          <a:srgbClr val="2A285A"/>
        </a:dk2>
        <a:lt2>
          <a:srgbClr val="FFFFFF"/>
        </a:lt2>
        <a:accent1>
          <a:srgbClr val="999966"/>
        </a:accent1>
        <a:accent2>
          <a:srgbClr val="8C8B9D"/>
        </a:accent2>
        <a:accent3>
          <a:srgbClr val="ACACB5"/>
        </a:accent3>
        <a:accent4>
          <a:srgbClr val="D4D4D4"/>
        </a:accent4>
        <a:accent5>
          <a:srgbClr val="CACAB8"/>
        </a:accent5>
        <a:accent6>
          <a:srgbClr val="7E7D8E"/>
        </a:accent6>
        <a:hlink>
          <a:srgbClr val="465174"/>
        </a:hlink>
        <a:folHlink>
          <a:srgbClr val="C0C0C0"/>
        </a:folHlink>
      </a:clrScheme>
      <a:clrMap bg1="dk2" tx1="lt1" bg2="dk1" tx2="lt2" accent1="accent1" accent2="accent2" accent3="accent3" accent4="accent4" accent5="accent5" accent6="accent6" hlink="hlink" folHlink="folHlink"/>
    </a:extraClrScheme>
    <a:extraClrScheme>
      <a:clrScheme name="Eclipse 6">
        <a:dk1>
          <a:srgbClr val="434343"/>
        </a:dk1>
        <a:lt1>
          <a:srgbClr val="FFFFFF"/>
        </a:lt1>
        <a:dk2>
          <a:srgbClr val="360404"/>
        </a:dk2>
        <a:lt2>
          <a:srgbClr val="FFFFFF"/>
        </a:lt2>
        <a:accent1>
          <a:srgbClr val="669900"/>
        </a:accent1>
        <a:accent2>
          <a:srgbClr val="CC6600"/>
        </a:accent2>
        <a:accent3>
          <a:srgbClr val="AEAAAA"/>
        </a:accent3>
        <a:accent4>
          <a:srgbClr val="DADADA"/>
        </a:accent4>
        <a:accent5>
          <a:srgbClr val="B8CAAA"/>
        </a:accent5>
        <a:accent6>
          <a:srgbClr val="B95C00"/>
        </a:accent6>
        <a:hlink>
          <a:srgbClr val="CC3300"/>
        </a:hlink>
        <a:folHlink>
          <a:srgbClr val="808080"/>
        </a:folHlink>
      </a:clrScheme>
      <a:clrMap bg1="dk2" tx1="lt1" bg2="dk1" tx2="lt2" accent1="accent1" accent2="accent2" accent3="accent3" accent4="accent4" accent5="accent5" accent6="accent6" hlink="hlink" folHlink="folHlink"/>
    </a:extraClrScheme>
    <a:extraClrScheme>
      <a:clrScheme name="Eclipse 7">
        <a:dk1>
          <a:srgbClr val="434343"/>
        </a:dk1>
        <a:lt1>
          <a:srgbClr val="FFFFFF"/>
        </a:lt1>
        <a:dk2>
          <a:srgbClr val="000000"/>
        </a:dk2>
        <a:lt2>
          <a:srgbClr val="8285FE"/>
        </a:lt2>
        <a:accent1>
          <a:srgbClr val="669900"/>
        </a:accent1>
        <a:accent2>
          <a:srgbClr val="9900FF"/>
        </a:accent2>
        <a:accent3>
          <a:srgbClr val="AAAAAA"/>
        </a:accent3>
        <a:accent4>
          <a:srgbClr val="DADADA"/>
        </a:accent4>
        <a:accent5>
          <a:srgbClr val="B8CAAA"/>
        </a:accent5>
        <a:accent6>
          <a:srgbClr val="8A00E7"/>
        </a:accent6>
        <a:hlink>
          <a:srgbClr val="6600CC"/>
        </a:hlink>
        <a:folHlink>
          <a:srgbClr val="808080"/>
        </a:folHlink>
      </a:clrScheme>
      <a:clrMap bg1="dk2" tx1="lt1" bg2="dk1" tx2="lt2" accent1="accent1" accent2="accent2" accent3="accent3" accent4="accent4" accent5="accent5" accent6="accent6" hlink="hlink" folHlink="folHlink"/>
    </a:extraClrScheme>
    <a:extraClrScheme>
      <a:clrScheme name="Eclipse 8">
        <a:dk1>
          <a:srgbClr val="434343"/>
        </a:dk1>
        <a:lt1>
          <a:srgbClr val="FFFFFF"/>
        </a:lt1>
        <a:dk2>
          <a:srgbClr val="000000"/>
        </a:dk2>
        <a:lt2>
          <a:srgbClr val="0066FF"/>
        </a:lt2>
        <a:accent1>
          <a:srgbClr val="339966"/>
        </a:accent1>
        <a:accent2>
          <a:srgbClr val="FFCC00"/>
        </a:accent2>
        <a:accent3>
          <a:srgbClr val="AAAAAA"/>
        </a:accent3>
        <a:accent4>
          <a:srgbClr val="DADADA"/>
        </a:accent4>
        <a:accent5>
          <a:srgbClr val="ADCAB8"/>
        </a:accent5>
        <a:accent6>
          <a:srgbClr val="E7B900"/>
        </a:accent6>
        <a:hlink>
          <a:srgbClr val="CC0000"/>
        </a:hlink>
        <a:folHlink>
          <a:srgbClr val="808080"/>
        </a:folHlink>
      </a:clrScheme>
      <a:clrMap bg1="dk2" tx1="lt1" bg2="dk1" tx2="lt2" accent1="accent1" accent2="accent2" accent3="accent3" accent4="accent4" accent5="accent5" accent6="accent6" hlink="hlink" folHlink="folHlink"/>
    </a:extraClrScheme>
    <a:extraClrScheme>
      <a:clrScheme name="Eclipse 9">
        <a:dk1>
          <a:srgbClr val="333300"/>
        </a:dk1>
        <a:lt1>
          <a:srgbClr val="FFFFFF"/>
        </a:lt1>
        <a:dk2>
          <a:srgbClr val="669900"/>
        </a:dk2>
        <a:lt2>
          <a:srgbClr val="FFFFCC"/>
        </a:lt2>
        <a:accent1>
          <a:srgbClr val="CCCC00"/>
        </a:accent1>
        <a:accent2>
          <a:srgbClr val="99CC00"/>
        </a:accent2>
        <a:accent3>
          <a:srgbClr val="B8CAAA"/>
        </a:accent3>
        <a:accent4>
          <a:srgbClr val="DADADA"/>
        </a:accent4>
        <a:accent5>
          <a:srgbClr val="E2E2AA"/>
        </a:accent5>
        <a:accent6>
          <a:srgbClr val="8AB900"/>
        </a:accent6>
        <a:hlink>
          <a:srgbClr val="336600"/>
        </a:hlink>
        <a:folHlink>
          <a:srgbClr val="FFFF66"/>
        </a:folHlink>
      </a:clrScheme>
      <a:clrMap bg1="dk2" tx1="lt1" bg2="dk1" tx2="lt2" accent1="accent1" accent2="accent2" accent3="accent3" accent4="accent4" accent5="accent5" accent6="accent6" hlink="hlink" folHlink="folHlink"/>
    </a:extraClrScheme>
    <a:extraClrScheme>
      <a:clrScheme name="Eclipse 10">
        <a:dk1>
          <a:srgbClr val="333333"/>
        </a:dk1>
        <a:lt1>
          <a:srgbClr val="FFFFCC"/>
        </a:lt1>
        <a:dk2>
          <a:srgbClr val="660000"/>
        </a:dk2>
        <a:lt2>
          <a:srgbClr val="CCCCCC"/>
        </a:lt2>
        <a:accent1>
          <a:srgbClr val="FF6600"/>
        </a:accent1>
        <a:accent2>
          <a:srgbClr val="CC3300"/>
        </a:accent2>
        <a:accent3>
          <a:srgbClr val="B8AAAA"/>
        </a:accent3>
        <a:accent4>
          <a:srgbClr val="DADAAE"/>
        </a:accent4>
        <a:accent5>
          <a:srgbClr val="FFB8AA"/>
        </a:accent5>
        <a:accent6>
          <a:srgbClr val="B92D00"/>
        </a:accent6>
        <a:hlink>
          <a:srgbClr val="990000"/>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Eclipse</Template>
  <TotalTime>368</TotalTime>
  <Words>1580</Words>
  <Application>Microsoft Office PowerPoint</Application>
  <PresentationFormat>Προβολή στην οθόνη (4:3)</PresentationFormat>
  <Paragraphs>221</Paragraphs>
  <Slides>48</Slides>
  <Notes>5</Notes>
  <HiddenSlides>0</HiddenSlides>
  <MMClips>0</MMClips>
  <ScaleCrop>false</ScaleCrop>
  <HeadingPairs>
    <vt:vector size="6" baseType="variant">
      <vt:variant>
        <vt:lpstr>Γραμματοσειρές που χρησιμοποιούνται</vt:lpstr>
      </vt:variant>
      <vt:variant>
        <vt:i4>9</vt:i4>
      </vt:variant>
      <vt:variant>
        <vt:lpstr>Θέμα</vt:lpstr>
      </vt:variant>
      <vt:variant>
        <vt:i4>1</vt:i4>
      </vt:variant>
      <vt:variant>
        <vt:lpstr>Τίτλοι διαφανειών</vt:lpstr>
      </vt:variant>
      <vt:variant>
        <vt:i4>48</vt:i4>
      </vt:variant>
    </vt:vector>
  </HeadingPairs>
  <TitlesOfParts>
    <vt:vector size="58" baseType="lpstr">
      <vt:lpstr>Verdana</vt:lpstr>
      <vt:lpstr>Arial</vt:lpstr>
      <vt:lpstr>Wingdings</vt:lpstr>
      <vt:lpstr>Calibri</vt:lpstr>
      <vt:lpstr>Times New Roman</vt:lpstr>
      <vt:lpstr>Wingdings 2</vt:lpstr>
      <vt:lpstr>Comic Sans MS</vt:lpstr>
      <vt:lpstr>Bookman Old Style</vt:lpstr>
      <vt:lpstr>Century Gothic</vt:lpstr>
      <vt:lpstr>Eclipse</vt:lpstr>
      <vt:lpstr>Διαφάνεια 1</vt:lpstr>
      <vt:lpstr>ΑΝΘΡΩΠΙΝΑ ΔΙΚΑΙΩΜΑΤΑ</vt:lpstr>
      <vt:lpstr>Διαφάνεια 3</vt:lpstr>
      <vt:lpstr>     ΙΣΤΟΡΙΑ ΤΩΝ ΑΝΘΡΩΠΙΝΩΝ       ΔΙΚΑΙΩΜΑΤΩΝ</vt:lpstr>
      <vt:lpstr>ΑΝΘΡΩΠΙΝΑ ΔΙΚΑΙΩΜΑΤΑ ΣΤΗΝ                        ΕΡΓΑΣΙΑ</vt:lpstr>
      <vt:lpstr>ΠΑΙΔΙΚΗ ΕΡΓΑΣΙΑ</vt:lpstr>
      <vt:lpstr>Διαφάνεια 7</vt:lpstr>
      <vt:lpstr>Διαφάνεια 8</vt:lpstr>
      <vt:lpstr>ΤΙ ΕΙΝΑΙ ΑΝΘΡΩΠΙΝΑ ΔΙΚΑΙΩΜΑΤΑ;</vt:lpstr>
      <vt:lpstr>ΤΙ ΟΡΙΖΕΙ ΤΟ ΣΥΝΤΑΓΜΑ ΤΗΣ ΕΛΛΑΔΟΣ  ΓΙΑ ΤΗΝ ΕΚΠΑΙΔΕΥΣΗ </vt:lpstr>
      <vt:lpstr>Διαφάνεια 11</vt:lpstr>
      <vt:lpstr>Διαφάνεια 12</vt:lpstr>
      <vt:lpstr>Διαφάνεια 13</vt:lpstr>
      <vt:lpstr>ΕΚΠΑΙΔΕΥΣΗ  ΓΙΑ ΟΛΟΥΣ  ΠΑΝΤΟΥ</vt:lpstr>
      <vt:lpstr>Διαφάνεια 15</vt:lpstr>
      <vt:lpstr>Διαφάνεια 16</vt:lpstr>
      <vt:lpstr>Διαφάνεια 17</vt:lpstr>
      <vt:lpstr>Διαφάνεια 18</vt:lpstr>
      <vt:lpstr>ΠΟΙΑ ΕΙΝΑΙ ΤΑ ΔΙΚΑΙΩΜΑΤΑ ΜΟΥ </vt:lpstr>
      <vt:lpstr>Διαφάνεια 20</vt:lpstr>
      <vt:lpstr>       Συντακτική ομάδα: Οι πολιτισμένες </vt:lpstr>
      <vt:lpstr>Διαφάνεια 22</vt:lpstr>
      <vt:lpstr>Διαφάνεια 23</vt:lpstr>
      <vt:lpstr>Διαφάνεια 24</vt:lpstr>
      <vt:lpstr>Πώς προστατεύονται τα ανθρώπινα δικαιώματα;</vt:lpstr>
      <vt:lpstr>Διαφάνεια 26</vt:lpstr>
      <vt:lpstr>Διαφάνεια 27</vt:lpstr>
      <vt:lpstr>Διαφάνεια 28</vt:lpstr>
      <vt:lpstr>Διαφάνεια 29</vt:lpstr>
      <vt:lpstr>Ανθρώπινα δικαιώματα</vt:lpstr>
      <vt:lpstr>Πολεμικές συρράξεις-Προβλήματα</vt:lpstr>
      <vt:lpstr>Διαφάνεια 32</vt:lpstr>
      <vt:lpstr>Η προστασία του άμαχου πληθυσμού </vt:lpstr>
      <vt:lpstr>Μαρτυρίες ατόμων…</vt:lpstr>
      <vt:lpstr>Ποσοστά ερευνών της UNICEF</vt:lpstr>
      <vt:lpstr> Δικαιώματα της οικογένειας των νεκρών</vt:lpstr>
      <vt:lpstr>Ένα αληθινό γεγονός</vt:lpstr>
      <vt:lpstr> Δικαιώματα αιχμαλώτων </vt:lpstr>
      <vt:lpstr>Διαφάνεια 39</vt:lpstr>
      <vt:lpstr>Διαφάνεια 40</vt:lpstr>
      <vt:lpstr>Απαγόρευση όπλων μαζικής καταστροφής </vt:lpstr>
      <vt:lpstr>Βρες Δικαίωμα</vt:lpstr>
      <vt:lpstr>Διαφάνεια 43</vt:lpstr>
      <vt:lpstr>Διαφάνεια 44</vt:lpstr>
      <vt:lpstr>Διαφάνεια 45</vt:lpstr>
      <vt:lpstr>Διαφάνεια 46</vt:lpstr>
      <vt:lpstr>Διαφάνεια 47</vt:lpstr>
      <vt:lpstr>Διαφάνεια 48</vt:lpstr>
    </vt:vector>
  </TitlesOfParts>
  <Company>Mafia Co.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Ανθρώπινα δικαιώματα</dc:title>
  <dc:creator>PhoeniX</dc:creator>
  <cp:lastModifiedBy>.</cp:lastModifiedBy>
  <cp:revision>37</cp:revision>
  <dcterms:created xsi:type="dcterms:W3CDTF">2012-01-12T16:25:54Z</dcterms:created>
  <dcterms:modified xsi:type="dcterms:W3CDTF">2012-03-15T13:14:48Z</dcterms:modified>
</cp:coreProperties>
</file>